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Anton" charset="1" panose="00000500000000000000"/>
      <p:regular r:id="rId20"/>
    </p:embeddedFont>
    <p:embeddedFont>
      <p:font typeface="Montserrat Bold" charset="1" panose="00000800000000000000"/>
      <p:regular r:id="rId21"/>
    </p:embeddedFont>
    <p:embeddedFont>
      <p:font typeface="Montserrat"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63040" y="9258300"/>
            <a:ext cx="11254032" cy="0"/>
          </a:xfrm>
          <a:prstGeom prst="line">
            <a:avLst/>
          </a:prstGeom>
          <a:ln cap="flat" w="9525">
            <a:solidFill>
              <a:srgbClr val="000000"/>
            </a:solidFill>
            <a:prstDash val="solid"/>
            <a:headEnd type="none" len="sm" w="sm"/>
            <a:tailEnd type="none" len="sm" w="sm"/>
          </a:ln>
        </p:spPr>
      </p:sp>
      <p:grpSp>
        <p:nvGrpSpPr>
          <p:cNvPr name="Group 3" id="3"/>
          <p:cNvGrpSpPr/>
          <p:nvPr/>
        </p:nvGrpSpPr>
        <p:grpSpPr>
          <a:xfrm rot="0">
            <a:off x="11492233" y="728336"/>
            <a:ext cx="4415164" cy="441516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true" flipV="false" rot="855228">
            <a:off x="10738967" y="1889400"/>
            <a:ext cx="12224407" cy="10850065"/>
          </a:xfrm>
          <a:custGeom>
            <a:avLst/>
            <a:gdLst/>
            <a:ahLst/>
            <a:cxnLst/>
            <a:rect r="r" b="b" t="t" l="l"/>
            <a:pathLst>
              <a:path h="10850065" w="12224407">
                <a:moveTo>
                  <a:pt x="12224407" y="0"/>
                </a:moveTo>
                <a:lnTo>
                  <a:pt x="0" y="0"/>
                </a:lnTo>
                <a:lnTo>
                  <a:pt x="0" y="10850065"/>
                </a:lnTo>
                <a:lnTo>
                  <a:pt x="12224407" y="10850065"/>
                </a:lnTo>
                <a:lnTo>
                  <a:pt x="12224407" y="0"/>
                </a:lnTo>
                <a:close/>
              </a:path>
            </a:pathLst>
          </a:custGeom>
          <a:blipFill>
            <a:blip r:embed="rId2"/>
            <a:stretch>
              <a:fillRect l="0" t="0" r="0" b="0"/>
            </a:stretch>
          </a:blipFill>
        </p:spPr>
      </p:sp>
      <p:sp>
        <p:nvSpPr>
          <p:cNvPr name="TextBox 7" id="7"/>
          <p:cNvSpPr txBox="true"/>
          <p:nvPr/>
        </p:nvSpPr>
        <p:spPr>
          <a:xfrm rot="0">
            <a:off x="386600" y="894380"/>
            <a:ext cx="11330472" cy="4612460"/>
          </a:xfrm>
          <a:prstGeom prst="rect">
            <a:avLst/>
          </a:prstGeom>
        </p:spPr>
        <p:txBody>
          <a:bodyPr anchor="t" rtlCol="false" tIns="0" lIns="0" bIns="0" rIns="0">
            <a:spAutoFit/>
          </a:bodyPr>
          <a:lstStyle/>
          <a:p>
            <a:pPr algn="l">
              <a:lnSpc>
                <a:spcPts val="17855"/>
              </a:lnSpc>
            </a:pPr>
            <a:r>
              <a:rPr lang="en-US" sz="17855">
                <a:solidFill>
                  <a:srgbClr val="000000"/>
                </a:solidFill>
                <a:latin typeface="Anton"/>
                <a:ea typeface="Anton"/>
                <a:cs typeface="Anton"/>
                <a:sym typeface="Anton"/>
              </a:rPr>
              <a:t>AI-POWERD STUDY BUDDY</a:t>
            </a:r>
          </a:p>
        </p:txBody>
      </p:sp>
      <p:sp>
        <p:nvSpPr>
          <p:cNvPr name="TextBox 8" id="8"/>
          <p:cNvSpPr txBox="true"/>
          <p:nvPr/>
        </p:nvSpPr>
        <p:spPr>
          <a:xfrm rot="0">
            <a:off x="556167" y="6484816"/>
            <a:ext cx="10782245" cy="438785"/>
          </a:xfrm>
          <a:prstGeom prst="rect">
            <a:avLst/>
          </a:prstGeom>
        </p:spPr>
        <p:txBody>
          <a:bodyPr anchor="t" rtlCol="false" tIns="0" lIns="0" bIns="0" rIns="0">
            <a:spAutoFit/>
          </a:bodyPr>
          <a:lstStyle/>
          <a:p>
            <a:pPr algn="l" marL="0" indent="0" lvl="0">
              <a:lnSpc>
                <a:spcPts val="3640"/>
              </a:lnSpc>
              <a:spcBef>
                <a:spcPct val="0"/>
              </a:spcBef>
            </a:pPr>
            <a:r>
              <a:rPr lang="en-US" b="true" sz="2600" strike="noStrike" u="none">
                <a:solidFill>
                  <a:srgbClr val="000000"/>
                </a:solidFill>
                <a:latin typeface="Montserrat Bold"/>
                <a:ea typeface="Montserrat Bold"/>
                <a:cs typeface="Montserrat Bold"/>
                <a:sym typeface="Montserrat Bold"/>
              </a:rPr>
              <a:t>Presented By       :  Amrutha k</a:t>
            </a:r>
          </a:p>
        </p:txBody>
      </p:sp>
      <p:sp>
        <p:nvSpPr>
          <p:cNvPr name="TextBox 9" id="9"/>
          <p:cNvSpPr txBox="true"/>
          <p:nvPr/>
        </p:nvSpPr>
        <p:spPr>
          <a:xfrm rot="0">
            <a:off x="463040" y="5562540"/>
            <a:ext cx="11893715" cy="469900"/>
          </a:xfrm>
          <a:prstGeom prst="rect">
            <a:avLst/>
          </a:prstGeom>
        </p:spPr>
        <p:txBody>
          <a:bodyPr anchor="t" rtlCol="false" tIns="0" lIns="0" bIns="0" rIns="0">
            <a:spAutoFit/>
          </a:bodyPr>
          <a:lstStyle/>
          <a:p>
            <a:pPr algn="l" marL="0" indent="0" lvl="0">
              <a:lnSpc>
                <a:spcPts val="3500"/>
              </a:lnSpc>
              <a:spcBef>
                <a:spcPct val="0"/>
              </a:spcBef>
            </a:pPr>
            <a:r>
              <a:rPr lang="en-US" sz="3500">
                <a:solidFill>
                  <a:srgbClr val="000000"/>
                </a:solidFill>
                <a:latin typeface="Montserrat"/>
                <a:ea typeface="Montserrat"/>
                <a:cs typeface="Montserrat"/>
                <a:sym typeface="Montserrat"/>
              </a:rPr>
              <a:t>An Intelligent Learning Assistant for Students</a:t>
            </a:r>
          </a:p>
        </p:txBody>
      </p:sp>
      <p:grpSp>
        <p:nvGrpSpPr>
          <p:cNvPr name="Group 10" id="10"/>
          <p:cNvGrpSpPr/>
          <p:nvPr/>
        </p:nvGrpSpPr>
        <p:grpSpPr>
          <a:xfrm rot="0">
            <a:off x="12263629" y="6691636"/>
            <a:ext cx="951737" cy="95173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3" id="13"/>
          <p:cNvSpPr txBox="true"/>
          <p:nvPr/>
        </p:nvSpPr>
        <p:spPr>
          <a:xfrm rot="0">
            <a:off x="556167" y="7180776"/>
            <a:ext cx="12659199"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course name        :  AI/ML Internship project-Edunet Foundation</a:t>
            </a:r>
          </a:p>
        </p:txBody>
      </p:sp>
      <p:sp>
        <p:nvSpPr>
          <p:cNvPr name="TextBox 14" id="14"/>
          <p:cNvSpPr txBox="true"/>
          <p:nvPr/>
        </p:nvSpPr>
        <p:spPr>
          <a:xfrm rot="0">
            <a:off x="556167" y="7895786"/>
            <a:ext cx="11707462"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college name     </a:t>
            </a:r>
            <a:r>
              <a:rPr lang="en-US" b="true" sz="2600" strike="noStrike" u="none">
                <a:solidFill>
                  <a:srgbClr val="000000"/>
                </a:solidFill>
                <a:latin typeface="Montserrat Bold"/>
                <a:ea typeface="Montserrat Bold"/>
                <a:cs typeface="Montserrat Bold"/>
                <a:sym typeface="Montserrat Bold"/>
              </a:rPr>
              <a:t>  :  Government college mokeri</a:t>
            </a:r>
          </a:p>
        </p:txBody>
      </p:sp>
      <p:sp>
        <p:nvSpPr>
          <p:cNvPr name="TextBox 15" id="15"/>
          <p:cNvSpPr txBox="true"/>
          <p:nvPr/>
        </p:nvSpPr>
        <p:spPr>
          <a:xfrm rot="0">
            <a:off x="556167" y="8586983"/>
            <a:ext cx="11160905" cy="438785"/>
          </a:xfrm>
          <a:prstGeom prst="rect">
            <a:avLst/>
          </a:prstGeom>
        </p:spPr>
        <p:txBody>
          <a:bodyPr anchor="t" rtlCol="false" tIns="0" lIns="0" bIns="0" rIns="0">
            <a:spAutoFit/>
          </a:bodyPr>
          <a:lstStyle/>
          <a:p>
            <a:pPr algn="l" marL="0" indent="0" lvl="0">
              <a:lnSpc>
                <a:spcPts val="3640"/>
              </a:lnSpc>
              <a:spcBef>
                <a:spcPct val="0"/>
              </a:spcBef>
            </a:pPr>
            <a:r>
              <a:rPr lang="en-US" b="true" sz="2600">
                <a:solidFill>
                  <a:srgbClr val="000000"/>
                </a:solidFill>
                <a:latin typeface="Montserrat Bold"/>
                <a:ea typeface="Montserrat Bold"/>
                <a:cs typeface="Montserrat Bold"/>
                <a:sym typeface="Montserrat Bold"/>
              </a:rPr>
              <a:t>Department         :    Bsc Mathematics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449258" y="1018823"/>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KEY FEATURES</a:t>
            </a:r>
          </a:p>
        </p:txBody>
      </p:sp>
      <p:sp>
        <p:nvSpPr>
          <p:cNvPr name="TextBox 7" id="7"/>
          <p:cNvSpPr txBox="true"/>
          <p:nvPr/>
        </p:nvSpPr>
        <p:spPr>
          <a:xfrm rot="0">
            <a:off x="897761" y="2958747"/>
            <a:ext cx="10445568" cy="3253975"/>
          </a:xfrm>
          <a:prstGeom prst="rect">
            <a:avLst/>
          </a:prstGeom>
        </p:spPr>
        <p:txBody>
          <a:bodyPr anchor="t" rtlCol="false" tIns="0" lIns="0" bIns="0" rIns="0">
            <a:spAutoFit/>
          </a:bodyPr>
          <a:lstStyle/>
          <a:p>
            <a:pPr algn="l">
              <a:lnSpc>
                <a:spcPts val="3000"/>
              </a:lnSpc>
            </a:pPr>
            <a:r>
              <a:rPr lang="en-US" sz="3000" b="true">
                <a:solidFill>
                  <a:srgbClr val="000000"/>
                </a:solidFill>
                <a:latin typeface="Montserrat Bold"/>
                <a:ea typeface="Montserrat Bold"/>
                <a:cs typeface="Montserrat Bold"/>
                <a:sym typeface="Montserrat Bold"/>
              </a:rPr>
              <a:t>Concept explanation in simple language. Automatic note summarization. Quiz and flashcard generation for revision. User-friendly interface on web and mobile.</a:t>
            </a:r>
          </a:p>
          <a:p>
            <a:pPr algn="just">
              <a:lnSpc>
                <a:spcPts val="3092"/>
              </a:lnSpc>
            </a:pPr>
          </a:p>
          <a:p>
            <a:pPr algn="just">
              <a:lnSpc>
                <a:spcPts val="3468"/>
              </a:lnSpc>
            </a:pPr>
          </a:p>
          <a:p>
            <a:pPr algn="just">
              <a:lnSpc>
                <a:spcPts val="3468"/>
              </a:lnSpc>
            </a:pPr>
          </a:p>
          <a:p>
            <a:pPr algn="just">
              <a:lnSpc>
                <a:spcPts val="3468"/>
              </a:lnSpc>
            </a:pPr>
          </a:p>
        </p:txBody>
      </p:sp>
      <p:grpSp>
        <p:nvGrpSpPr>
          <p:cNvPr name="Group 8" id="8"/>
          <p:cNvGrpSpPr/>
          <p:nvPr/>
        </p:nvGrpSpPr>
        <p:grpSpPr>
          <a:xfrm rot="0">
            <a:off x="16385974" y="551036"/>
            <a:ext cx="1056780" cy="1056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10</a:t>
            </a:r>
          </a:p>
        </p:txBody>
      </p:sp>
      <p:grpSp>
        <p:nvGrpSpPr>
          <p:cNvPr name="Group 12" id="12"/>
          <p:cNvGrpSpPr/>
          <p:nvPr/>
        </p:nvGrpSpPr>
        <p:grpSpPr>
          <a:xfrm rot="0">
            <a:off x="11190929" y="2749197"/>
            <a:ext cx="5431299" cy="5946549"/>
            <a:chOff x="0" y="0"/>
            <a:chExt cx="3552532" cy="3889550"/>
          </a:xfrm>
        </p:grpSpPr>
        <p:sp>
          <p:nvSpPr>
            <p:cNvPr name="Freeform 13" id="13"/>
            <p:cNvSpPr/>
            <p:nvPr/>
          </p:nvSpPr>
          <p:spPr>
            <a:xfrm flipH="false" flipV="false" rot="0">
              <a:off x="-6" y="-1274"/>
              <a:ext cx="3552545" cy="3890824"/>
            </a:xfrm>
            <a:custGeom>
              <a:avLst/>
              <a:gdLst/>
              <a:ahLst/>
              <a:cxnLst/>
              <a:rect r="r" b="b" t="t" l="l"/>
              <a:pathLst>
                <a:path h="3890824" w="3552545">
                  <a:moveTo>
                    <a:pt x="1767074" y="2565781"/>
                  </a:moveTo>
                  <a:lnTo>
                    <a:pt x="1347819" y="2565781"/>
                  </a:lnTo>
                  <a:cubicBezTo>
                    <a:pt x="1076707" y="2565781"/>
                    <a:pt x="882088" y="2846764"/>
                    <a:pt x="874341" y="3244705"/>
                  </a:cubicBezTo>
                  <a:cubicBezTo>
                    <a:pt x="868532" y="3594152"/>
                    <a:pt x="682627" y="3860872"/>
                    <a:pt x="447340" y="3856593"/>
                  </a:cubicBezTo>
                  <a:cubicBezTo>
                    <a:pt x="219800" y="3850887"/>
                    <a:pt x="36800" y="3578462"/>
                    <a:pt x="34863" y="3243279"/>
                  </a:cubicBezTo>
                  <a:cubicBezTo>
                    <a:pt x="31958" y="2903817"/>
                    <a:pt x="215927" y="2628539"/>
                    <a:pt x="449277" y="2619981"/>
                  </a:cubicBezTo>
                  <a:cubicBezTo>
                    <a:pt x="714579" y="2611423"/>
                    <a:pt x="905326" y="2331866"/>
                    <a:pt x="912104" y="1943909"/>
                  </a:cubicBezTo>
                  <a:cubicBezTo>
                    <a:pt x="917913" y="1593037"/>
                    <a:pt x="1098009" y="1330596"/>
                    <a:pt x="1336200" y="1327743"/>
                  </a:cubicBezTo>
                  <a:cubicBezTo>
                    <a:pt x="1628613" y="1326317"/>
                    <a:pt x="1921027" y="1330596"/>
                    <a:pt x="2212472" y="1326317"/>
                  </a:cubicBezTo>
                  <a:cubicBezTo>
                    <a:pt x="2446790" y="1323464"/>
                    <a:pt x="2631727" y="1079565"/>
                    <a:pt x="2661743" y="738677"/>
                  </a:cubicBezTo>
                  <a:cubicBezTo>
                    <a:pt x="2667552" y="677345"/>
                    <a:pt x="2665616" y="614588"/>
                    <a:pt x="2672393" y="554683"/>
                  </a:cubicBezTo>
                  <a:cubicBezTo>
                    <a:pt x="2710155" y="218073"/>
                    <a:pt x="2927045" y="-8886"/>
                    <a:pt x="3155553" y="45490"/>
                  </a:cubicBezTo>
                  <a:cubicBezTo>
                    <a:pt x="3385030" y="101116"/>
                    <a:pt x="3539951" y="420609"/>
                    <a:pt x="3501221" y="757219"/>
                  </a:cubicBezTo>
                  <a:cubicBezTo>
                    <a:pt x="3468301" y="1052465"/>
                    <a:pt x="3295951" y="1270691"/>
                    <a:pt x="3093585" y="1274970"/>
                  </a:cubicBezTo>
                  <a:cubicBezTo>
                    <a:pt x="2825378" y="1283528"/>
                    <a:pt x="2638504" y="1557379"/>
                    <a:pt x="2629790" y="1953894"/>
                  </a:cubicBezTo>
                  <a:cubicBezTo>
                    <a:pt x="2622044" y="2304766"/>
                    <a:pt x="2440980" y="2562929"/>
                    <a:pt x="2202789" y="2565781"/>
                  </a:cubicBezTo>
                  <a:lnTo>
                    <a:pt x="1767074" y="2565781"/>
                  </a:lnTo>
                  <a:close/>
                  <a:moveTo>
                    <a:pt x="440563" y="2535829"/>
                  </a:moveTo>
                  <a:cubicBezTo>
                    <a:pt x="211086" y="2535829"/>
                    <a:pt x="24212" y="2264830"/>
                    <a:pt x="20339" y="1926794"/>
                  </a:cubicBezTo>
                  <a:cubicBezTo>
                    <a:pt x="17435" y="1585906"/>
                    <a:pt x="198499" y="1310628"/>
                    <a:pt x="437658" y="1299217"/>
                  </a:cubicBezTo>
                  <a:cubicBezTo>
                    <a:pt x="629373" y="1290659"/>
                    <a:pt x="772675" y="1165144"/>
                    <a:pt x="853040" y="908408"/>
                  </a:cubicBezTo>
                  <a:cubicBezTo>
                    <a:pt x="881119" y="819976"/>
                    <a:pt x="892738" y="714429"/>
                    <a:pt x="896611" y="616014"/>
                  </a:cubicBezTo>
                  <a:cubicBezTo>
                    <a:pt x="907262" y="296520"/>
                    <a:pt x="1067993" y="38358"/>
                    <a:pt x="1281977" y="11258"/>
                  </a:cubicBezTo>
                  <a:cubicBezTo>
                    <a:pt x="1497899" y="-13966"/>
                    <a:pt x="1691550" y="202384"/>
                    <a:pt x="1732217" y="514746"/>
                  </a:cubicBezTo>
                  <a:cubicBezTo>
                    <a:pt x="1781598" y="888439"/>
                    <a:pt x="1586010" y="1237886"/>
                    <a:pt x="1322644" y="1246443"/>
                  </a:cubicBezTo>
                  <a:cubicBezTo>
                    <a:pt x="1144485" y="1250722"/>
                    <a:pt x="1009897" y="1367680"/>
                    <a:pt x="918881" y="1591611"/>
                  </a:cubicBezTo>
                  <a:cubicBezTo>
                    <a:pt x="877246" y="1695731"/>
                    <a:pt x="862722" y="1809836"/>
                    <a:pt x="860786" y="1929646"/>
                  </a:cubicBezTo>
                  <a:cubicBezTo>
                    <a:pt x="854008" y="2271961"/>
                    <a:pt x="668103" y="2538681"/>
                    <a:pt x="440563" y="2535829"/>
                  </a:cubicBezTo>
                  <a:close/>
                  <a:moveTo>
                    <a:pt x="2240551" y="3876561"/>
                  </a:moveTo>
                  <a:cubicBezTo>
                    <a:pt x="2011074" y="3875135"/>
                    <a:pt x="1825169" y="3605562"/>
                    <a:pt x="1821296" y="3267527"/>
                  </a:cubicBezTo>
                  <a:cubicBezTo>
                    <a:pt x="1817423" y="2925212"/>
                    <a:pt x="1998487" y="2651360"/>
                    <a:pt x="2237646" y="2639950"/>
                  </a:cubicBezTo>
                  <a:cubicBezTo>
                    <a:pt x="2430329" y="2631392"/>
                    <a:pt x="2573631" y="2505876"/>
                    <a:pt x="2653997" y="2249140"/>
                  </a:cubicBezTo>
                  <a:cubicBezTo>
                    <a:pt x="2682076" y="2159283"/>
                    <a:pt x="2693695" y="2055162"/>
                    <a:pt x="2696600" y="1956747"/>
                  </a:cubicBezTo>
                  <a:cubicBezTo>
                    <a:pt x="2707251" y="1637253"/>
                    <a:pt x="2868949" y="1379091"/>
                    <a:pt x="3081966" y="1351991"/>
                  </a:cubicBezTo>
                  <a:cubicBezTo>
                    <a:pt x="3297887" y="1323465"/>
                    <a:pt x="3492506" y="1541690"/>
                    <a:pt x="3532205" y="1855479"/>
                  </a:cubicBezTo>
                  <a:cubicBezTo>
                    <a:pt x="3590638" y="2229172"/>
                    <a:pt x="3385998" y="2578618"/>
                    <a:pt x="3122633" y="2585750"/>
                  </a:cubicBezTo>
                  <a:cubicBezTo>
                    <a:pt x="2944474" y="2591455"/>
                    <a:pt x="2809886" y="2706986"/>
                    <a:pt x="2719838" y="2932343"/>
                  </a:cubicBezTo>
                  <a:cubicBezTo>
                    <a:pt x="2678203" y="3035038"/>
                    <a:pt x="2663679" y="3149143"/>
                    <a:pt x="2660774" y="3268953"/>
                  </a:cubicBezTo>
                  <a:cubicBezTo>
                    <a:pt x="2654965" y="3611267"/>
                    <a:pt x="2469060" y="3879414"/>
                    <a:pt x="2240551" y="3876561"/>
                  </a:cubicBezTo>
                  <a:close/>
                  <a:moveTo>
                    <a:pt x="1770947" y="620293"/>
                  </a:moveTo>
                  <a:cubicBezTo>
                    <a:pt x="1769978" y="277978"/>
                    <a:pt x="1957820" y="1274"/>
                    <a:pt x="2190202" y="4"/>
                  </a:cubicBezTo>
                  <a:cubicBezTo>
                    <a:pt x="2422583" y="-1266"/>
                    <a:pt x="2610425" y="275126"/>
                    <a:pt x="2611393" y="617440"/>
                  </a:cubicBezTo>
                  <a:cubicBezTo>
                    <a:pt x="2612361" y="959755"/>
                    <a:pt x="2424520" y="1236459"/>
                    <a:pt x="2192138" y="1237886"/>
                  </a:cubicBezTo>
                  <a:cubicBezTo>
                    <a:pt x="2191170" y="1237886"/>
                    <a:pt x="2190202" y="1237886"/>
                    <a:pt x="2189233" y="1237886"/>
                  </a:cubicBezTo>
                  <a:cubicBezTo>
                    <a:pt x="1957820" y="1236459"/>
                    <a:pt x="1770947" y="961181"/>
                    <a:pt x="1770947" y="620293"/>
                  </a:cubicBezTo>
                  <a:close/>
                  <a:cubicBezTo>
                    <a:pt x="1769978" y="277978"/>
                    <a:pt x="1957820" y="1274"/>
                    <a:pt x="2190202" y="4"/>
                  </a:cubicBezTo>
                  <a:cubicBezTo>
                    <a:pt x="2422583" y="-1266"/>
                    <a:pt x="2610425" y="275126"/>
                    <a:pt x="2611393" y="617440"/>
                  </a:cubicBezTo>
                  <a:cubicBezTo>
                    <a:pt x="2612361" y="959755"/>
                    <a:pt x="2424520" y="1236459"/>
                    <a:pt x="2192138" y="1237886"/>
                  </a:cubicBezTo>
                  <a:cubicBezTo>
                    <a:pt x="2191170" y="1237886"/>
                    <a:pt x="2190202" y="1237886"/>
                    <a:pt x="2189233" y="1237886"/>
                  </a:cubicBezTo>
                  <a:cubicBezTo>
                    <a:pt x="1957820" y="1236459"/>
                    <a:pt x="1770947" y="961181"/>
                    <a:pt x="1770947" y="620293"/>
                  </a:cubicBezTo>
                  <a:close/>
                  <a:moveTo>
                    <a:pt x="1770947" y="3244705"/>
                  </a:moveTo>
                  <a:cubicBezTo>
                    <a:pt x="1771915" y="3587020"/>
                    <a:pt x="1584073" y="3866577"/>
                    <a:pt x="1351692" y="3868003"/>
                  </a:cubicBezTo>
                  <a:cubicBezTo>
                    <a:pt x="1119310" y="3869429"/>
                    <a:pt x="929532" y="3592725"/>
                    <a:pt x="928564" y="3250411"/>
                  </a:cubicBezTo>
                  <a:cubicBezTo>
                    <a:pt x="927596" y="2908096"/>
                    <a:pt x="1115437" y="2628539"/>
                    <a:pt x="1347819" y="2627113"/>
                  </a:cubicBezTo>
                  <a:cubicBezTo>
                    <a:pt x="1348787" y="2627113"/>
                    <a:pt x="1349755" y="2627113"/>
                    <a:pt x="1350724" y="2627113"/>
                  </a:cubicBezTo>
                  <a:cubicBezTo>
                    <a:pt x="1582137" y="2627113"/>
                    <a:pt x="1769979" y="2903817"/>
                    <a:pt x="1770947" y="3244705"/>
                  </a:cubicBezTo>
                  <a:close/>
                  <a:moveTo>
                    <a:pt x="6" y="620293"/>
                  </a:moveTo>
                  <a:cubicBezTo>
                    <a:pt x="-1264" y="277978"/>
                    <a:pt x="186879" y="1274"/>
                    <a:pt x="419261" y="4"/>
                  </a:cubicBezTo>
                  <a:cubicBezTo>
                    <a:pt x="651643" y="-1266"/>
                    <a:pt x="839484" y="275126"/>
                    <a:pt x="840453" y="617440"/>
                  </a:cubicBezTo>
                  <a:cubicBezTo>
                    <a:pt x="841421" y="959755"/>
                    <a:pt x="653579" y="1236459"/>
                    <a:pt x="421197" y="1237886"/>
                  </a:cubicBezTo>
                  <a:cubicBezTo>
                    <a:pt x="420229" y="1237886"/>
                    <a:pt x="419261" y="1237886"/>
                    <a:pt x="418293" y="1237886"/>
                  </a:cubicBezTo>
                  <a:cubicBezTo>
                    <a:pt x="186879" y="1236459"/>
                    <a:pt x="6" y="961181"/>
                    <a:pt x="6" y="620293"/>
                  </a:cubicBezTo>
                  <a:close/>
                  <a:moveTo>
                    <a:pt x="2712092" y="3273231"/>
                  </a:moveTo>
                  <a:cubicBezTo>
                    <a:pt x="2711124" y="2930917"/>
                    <a:pt x="2898965" y="2654212"/>
                    <a:pt x="3131347" y="2652786"/>
                  </a:cubicBezTo>
                  <a:cubicBezTo>
                    <a:pt x="3363729" y="2651360"/>
                    <a:pt x="3551571" y="2928064"/>
                    <a:pt x="3552538" y="3270379"/>
                  </a:cubicBezTo>
                  <a:cubicBezTo>
                    <a:pt x="3553808" y="3612693"/>
                    <a:pt x="3365665" y="3889398"/>
                    <a:pt x="3133284" y="3890824"/>
                  </a:cubicBezTo>
                  <a:cubicBezTo>
                    <a:pt x="3132315" y="3890824"/>
                    <a:pt x="3131347" y="3890824"/>
                    <a:pt x="3130379" y="3890824"/>
                  </a:cubicBezTo>
                  <a:cubicBezTo>
                    <a:pt x="2898965" y="3890824"/>
                    <a:pt x="2712092" y="3615546"/>
                    <a:pt x="2712092" y="3274658"/>
                  </a:cubicBezTo>
                  <a:cubicBezTo>
                    <a:pt x="2712092" y="3274658"/>
                    <a:pt x="2712092" y="3273231"/>
                    <a:pt x="2712092" y="3273231"/>
                  </a:cubicBezTo>
                  <a:close/>
                </a:path>
              </a:pathLst>
            </a:custGeom>
            <a:blipFill>
              <a:blip r:embed="rId4"/>
              <a:stretch>
                <a:fillRect l="-32104" t="-47" r="-32104" b="-32"/>
              </a:stretch>
            </a:blipFill>
          </p:spPr>
        </p:sp>
      </p:grpSp>
      <p:grpSp>
        <p:nvGrpSpPr>
          <p:cNvPr name="Group 14" id="14"/>
          <p:cNvGrpSpPr/>
          <p:nvPr/>
        </p:nvGrpSpPr>
        <p:grpSpPr>
          <a:xfrm rot="0">
            <a:off x="12576089" y="1295140"/>
            <a:ext cx="597795" cy="597795"/>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3027387" y="1622803"/>
            <a:ext cx="8768627" cy="8043439"/>
            <a:chOff x="0" y="0"/>
            <a:chExt cx="886081" cy="812800"/>
          </a:xfrm>
        </p:grpSpPr>
        <p:sp>
          <p:nvSpPr>
            <p:cNvPr name="Freeform 18" id="18"/>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9" id="19"/>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881405" y="1276350"/>
            <a:ext cx="10309524" cy="3378199"/>
          </a:xfrm>
          <a:prstGeom prst="rect">
            <a:avLst/>
          </a:prstGeom>
        </p:spPr>
        <p:txBody>
          <a:bodyPr anchor="t" rtlCol="false" tIns="0" lIns="0" bIns="0" rIns="0">
            <a:spAutoFit/>
          </a:bodyPr>
          <a:lstStyle/>
          <a:p>
            <a:pPr algn="l" marL="0" indent="0" lvl="0">
              <a:lnSpc>
                <a:spcPts val="12999"/>
              </a:lnSpc>
              <a:spcBef>
                <a:spcPct val="0"/>
              </a:spcBef>
            </a:pPr>
            <a:r>
              <a:rPr lang="en-US" sz="12999" strike="noStrike" u="none">
                <a:solidFill>
                  <a:srgbClr val="000000"/>
                </a:solidFill>
                <a:latin typeface="Anton"/>
                <a:ea typeface="Anton"/>
                <a:cs typeface="Anton"/>
                <a:sym typeface="Anton"/>
              </a:rPr>
              <a:t>SYSTEM ARCHITECTURE</a:t>
            </a:r>
          </a:p>
        </p:txBody>
      </p:sp>
      <p:sp>
        <p:nvSpPr>
          <p:cNvPr name="TextBox 7" id="7"/>
          <p:cNvSpPr txBox="true"/>
          <p:nvPr/>
        </p:nvSpPr>
        <p:spPr>
          <a:xfrm rot="0">
            <a:off x="447108" y="5306687"/>
            <a:ext cx="14155568" cy="4773145"/>
          </a:xfrm>
          <a:prstGeom prst="rect">
            <a:avLst/>
          </a:prstGeom>
        </p:spPr>
        <p:txBody>
          <a:bodyPr anchor="t" rtlCol="false" tIns="0" lIns="0" bIns="0" rIns="0">
            <a:spAutoFit/>
          </a:bodyPr>
          <a:lstStyle/>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User Interface: Web or mobile app for interaction. </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AI Processing Module: Handles content analysis and learning.</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NLP Module: Understands and processes student queries.</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 Database: Stores notes, quizzes, and learning material.</a:t>
            </a:r>
          </a:p>
          <a:p>
            <a:pPr algn="just">
              <a:lnSpc>
                <a:spcPts val="2999"/>
              </a:lnSpc>
            </a:pPr>
          </a:p>
          <a:p>
            <a:pPr algn="just" marL="647700" indent="-323850" lvl="1">
              <a:lnSpc>
                <a:spcPts val="2999"/>
              </a:lnSpc>
              <a:buFont typeface="Arial"/>
              <a:buChar char="•"/>
            </a:pPr>
            <a:r>
              <a:rPr lang="en-US" b="true" sz="2999">
                <a:solidFill>
                  <a:srgbClr val="000000"/>
                </a:solidFill>
                <a:latin typeface="Montserrat Bold"/>
                <a:ea typeface="Montserrat Bold"/>
                <a:cs typeface="Montserrat Bold"/>
                <a:sym typeface="Montserrat Bold"/>
              </a:rPr>
              <a:t> Output Module: Provides results, feedback, and suggestions.</a:t>
            </a:r>
          </a:p>
          <a:p>
            <a:pPr algn="just">
              <a:lnSpc>
                <a:spcPts val="517"/>
              </a:lnSpc>
            </a:pPr>
          </a:p>
          <a:p>
            <a:pPr algn="just">
              <a:lnSpc>
                <a:spcPts val="517"/>
              </a:lnSpc>
            </a:pPr>
          </a:p>
          <a:p>
            <a:pPr algn="just">
              <a:lnSpc>
                <a:spcPts val="517"/>
              </a:lnSpc>
            </a:pPr>
          </a:p>
          <a:p>
            <a:pPr algn="just">
              <a:lnSpc>
                <a:spcPts val="517"/>
              </a:lnSpc>
            </a:pPr>
          </a:p>
          <a:p>
            <a:pPr algn="just">
              <a:lnSpc>
                <a:spcPts val="517"/>
              </a:lnSpc>
            </a:pPr>
          </a:p>
          <a:p>
            <a:pPr algn="just">
              <a:lnSpc>
                <a:spcPts val="517"/>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a:p>
            <a:pPr algn="just">
              <a:lnSpc>
                <a:spcPts val="565"/>
              </a:lnSpc>
            </a:pPr>
          </a:p>
        </p:txBody>
      </p:sp>
      <p:grpSp>
        <p:nvGrpSpPr>
          <p:cNvPr name="Group 8" id="8"/>
          <p:cNvGrpSpPr/>
          <p:nvPr/>
        </p:nvGrpSpPr>
        <p:grpSpPr>
          <a:xfrm rot="0">
            <a:off x="16385974" y="551036"/>
            <a:ext cx="1056780" cy="105678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11</a:t>
            </a:r>
          </a:p>
        </p:txBody>
      </p:sp>
      <p:grpSp>
        <p:nvGrpSpPr>
          <p:cNvPr name="Group 12" id="12"/>
          <p:cNvGrpSpPr/>
          <p:nvPr/>
        </p:nvGrpSpPr>
        <p:grpSpPr>
          <a:xfrm rot="0">
            <a:off x="12576089" y="1295140"/>
            <a:ext cx="597795" cy="59779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2968110" y="1892935"/>
            <a:ext cx="8768627" cy="8043439"/>
            <a:chOff x="0" y="0"/>
            <a:chExt cx="886081" cy="812800"/>
          </a:xfrm>
        </p:grpSpPr>
        <p:sp>
          <p:nvSpPr>
            <p:cNvPr name="Freeform 16" id="16"/>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7" id="17"/>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321774" y="1151573"/>
            <a:ext cx="9814230"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RESULTS</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12</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321774" y="3703398"/>
            <a:ext cx="10107304" cy="2114550"/>
          </a:xfrm>
          <a:prstGeom prst="rect">
            <a:avLst/>
          </a:prstGeom>
        </p:spPr>
        <p:txBody>
          <a:bodyPr anchor="t" rtlCol="false" tIns="0" lIns="0" bIns="0" rIns="0">
            <a:spAutoFit/>
          </a:bodyPr>
          <a:lstStyle/>
          <a:p>
            <a:pPr algn="l">
              <a:lnSpc>
                <a:spcPts val="4200"/>
              </a:lnSpc>
              <a:spcBef>
                <a:spcPct val="0"/>
              </a:spcBef>
            </a:pPr>
            <a:r>
              <a:rPr lang="en-US" b="true" sz="3000">
                <a:solidFill>
                  <a:srgbClr val="000000"/>
                </a:solidFill>
                <a:latin typeface="Montserrat Bold"/>
                <a:ea typeface="Montserrat Bold"/>
                <a:cs typeface="Montserrat Bold"/>
                <a:sym typeface="Montserrat Bold"/>
              </a:rPr>
              <a:t>Faster understanding of complex topics. Higher engagement with learning material. Better performance in quizzes and exams. Enhanced confidence and independent learning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902608" y="1327076"/>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CONCLUSION</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13</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238250" y="3703398"/>
            <a:ext cx="10107304" cy="2114550"/>
          </a:xfrm>
          <a:prstGeom prst="rect">
            <a:avLst/>
          </a:prstGeom>
        </p:spPr>
        <p:txBody>
          <a:bodyPr anchor="t" rtlCol="false" tIns="0" lIns="0" bIns="0" rIns="0">
            <a:spAutoFit/>
          </a:bodyPr>
          <a:lstStyle/>
          <a:p>
            <a:pPr algn="just">
              <a:lnSpc>
                <a:spcPts val="4200"/>
              </a:lnSpc>
              <a:spcBef>
                <a:spcPct val="0"/>
              </a:spcBef>
            </a:pPr>
            <a:r>
              <a:rPr lang="en-US" b="true" sz="3000">
                <a:solidFill>
                  <a:srgbClr val="000000"/>
                </a:solidFill>
                <a:latin typeface="Montserrat Bold"/>
                <a:ea typeface="Montserrat Bold"/>
                <a:cs typeface="Montserrat Bold"/>
                <a:sym typeface="Montserrat Bold"/>
              </a:rPr>
              <a:t>AI study buddy supports modern learning needs. Makes education more interactive and accessible. Helps students save time and retain information better. Promotes self-paced and efficient learning.</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0">
            <a:off x="447108" y="-3760548"/>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4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874987" y="1470403"/>
            <a:ext cx="8768627" cy="8043439"/>
            <a:chOff x="0" y="0"/>
            <a:chExt cx="886081" cy="812800"/>
          </a:xfrm>
        </p:grpSpPr>
        <p:sp>
          <p:nvSpPr>
            <p:cNvPr name="Freeform 4" id="4"/>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5" id="5"/>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6" id="6"/>
          <p:cNvSpPr txBox="true"/>
          <p:nvPr/>
        </p:nvSpPr>
        <p:spPr>
          <a:xfrm rot="0">
            <a:off x="1028700" y="1327107"/>
            <a:ext cx="8916906"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 REFERENCES</a:t>
            </a:r>
          </a:p>
        </p:txBody>
      </p:sp>
      <p:grpSp>
        <p:nvGrpSpPr>
          <p:cNvPr name="Group 7" id="7"/>
          <p:cNvGrpSpPr/>
          <p:nvPr/>
        </p:nvGrpSpPr>
        <p:grpSpPr>
          <a:xfrm rot="0">
            <a:off x="16385974" y="551036"/>
            <a:ext cx="1056780" cy="105678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6622228" y="920861"/>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14</a:t>
            </a:r>
          </a:p>
        </p:txBody>
      </p:sp>
      <p:grpSp>
        <p:nvGrpSpPr>
          <p:cNvPr name="Group 11" id="11"/>
          <p:cNvGrpSpPr/>
          <p:nvPr/>
        </p:nvGrpSpPr>
        <p:grpSpPr>
          <a:xfrm rot="0">
            <a:off x="12576089" y="1295140"/>
            <a:ext cx="597795" cy="59779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3027387" y="1622803"/>
            <a:ext cx="8768627" cy="8043439"/>
            <a:chOff x="0" y="0"/>
            <a:chExt cx="886081" cy="812800"/>
          </a:xfrm>
        </p:grpSpPr>
        <p:sp>
          <p:nvSpPr>
            <p:cNvPr name="Freeform 15" id="15"/>
            <p:cNvSpPr/>
            <p:nvPr/>
          </p:nvSpPr>
          <p:spPr>
            <a:xfrm flipH="false" flipV="false" rot="0">
              <a:off x="0" y="0"/>
              <a:ext cx="886081" cy="812800"/>
            </a:xfrm>
            <a:custGeom>
              <a:avLst/>
              <a:gdLst/>
              <a:ahLst/>
              <a:cxnLst/>
              <a:rect r="r" b="b" t="t" l="l"/>
              <a:pathLst>
                <a:path h="812800" w="886081">
                  <a:moveTo>
                    <a:pt x="443041" y="0"/>
                  </a:moveTo>
                  <a:cubicBezTo>
                    <a:pt x="198356" y="0"/>
                    <a:pt x="0" y="181951"/>
                    <a:pt x="0" y="406400"/>
                  </a:cubicBezTo>
                  <a:cubicBezTo>
                    <a:pt x="0" y="630849"/>
                    <a:pt x="198356" y="812800"/>
                    <a:pt x="443041" y="812800"/>
                  </a:cubicBezTo>
                  <a:cubicBezTo>
                    <a:pt x="687725" y="812800"/>
                    <a:pt x="886081" y="630849"/>
                    <a:pt x="886081" y="406400"/>
                  </a:cubicBezTo>
                  <a:cubicBezTo>
                    <a:pt x="886081" y="181951"/>
                    <a:pt x="687725" y="0"/>
                    <a:pt x="443041" y="0"/>
                  </a:cubicBezTo>
                  <a:close/>
                </a:path>
              </a:pathLst>
            </a:custGeom>
            <a:solidFill>
              <a:srgbClr val="7A7C7C">
                <a:alpha val="3922"/>
              </a:srgbClr>
            </a:solidFill>
          </p:spPr>
        </p:sp>
        <p:sp>
          <p:nvSpPr>
            <p:cNvPr name="TextBox 16" id="16"/>
            <p:cNvSpPr txBox="true"/>
            <p:nvPr/>
          </p:nvSpPr>
          <p:spPr>
            <a:xfrm>
              <a:off x="83070" y="38100"/>
              <a:ext cx="719941"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7" id="17"/>
          <p:cNvSpPr txBox="true"/>
          <p:nvPr/>
        </p:nvSpPr>
        <p:spPr>
          <a:xfrm rot="0">
            <a:off x="1028700" y="3722448"/>
            <a:ext cx="14898487" cy="396240"/>
          </a:xfrm>
          <a:prstGeom prst="rect">
            <a:avLst/>
          </a:prstGeom>
        </p:spPr>
        <p:txBody>
          <a:bodyPr anchor="t" rtlCol="false" tIns="0" lIns="0" bIns="0" rIns="0">
            <a:spAutoFit/>
          </a:bodyPr>
          <a:lstStyle/>
          <a:p>
            <a:pPr algn="just" marL="518160" indent="-259080" lvl="1">
              <a:lnSpc>
                <a:spcPts val="3359"/>
              </a:lnSpc>
              <a:buFont typeface="Arial"/>
              <a:buChar char="•"/>
            </a:pPr>
            <a:r>
              <a:rPr lang="en-US" b="true" sz="2400">
                <a:solidFill>
                  <a:srgbClr val="000000"/>
                </a:solidFill>
                <a:latin typeface="Montserrat Bold"/>
                <a:ea typeface="Montserrat Bold"/>
                <a:cs typeface="Montserrat Bold"/>
                <a:sym typeface="Montserrat Bold"/>
              </a:rPr>
              <a:t>GITHUT : https://github.com/amruthak700-ctrl/ARTIFICIAL-INTELLIGENCE-STUDY-BUDDY</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a:off x="1644660" y="3391825"/>
            <a:ext cx="13083622" cy="0"/>
          </a:xfrm>
          <a:prstGeom prst="line">
            <a:avLst/>
          </a:prstGeom>
          <a:ln cap="flat" w="9525">
            <a:solidFill>
              <a:srgbClr val="000000"/>
            </a:solidFill>
            <a:prstDash val="solid"/>
            <a:headEnd type="none" len="sm" w="sm"/>
            <a:tailEnd type="none" len="sm" w="sm"/>
          </a:ln>
        </p:spPr>
      </p:sp>
      <p:sp>
        <p:nvSpPr>
          <p:cNvPr name="AutoShape 3" id="3"/>
          <p:cNvSpPr/>
          <p:nvPr/>
        </p:nvSpPr>
        <p:spPr>
          <a:xfrm>
            <a:off x="1644660" y="8061336"/>
            <a:ext cx="13083622" cy="0"/>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true" rot="5400000">
            <a:off x="7560100" y="1182004"/>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81637" y="-1378235"/>
            <a:ext cx="4765297" cy="476529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644660" y="1632595"/>
            <a:ext cx="11404687"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OUTLINE</a:t>
            </a:r>
          </a:p>
        </p:txBody>
      </p:sp>
      <p:grpSp>
        <p:nvGrpSpPr>
          <p:cNvPr name="Group 9" id="9"/>
          <p:cNvGrpSpPr/>
          <p:nvPr/>
        </p:nvGrpSpPr>
        <p:grpSpPr>
          <a:xfrm rot="0">
            <a:off x="14728281" y="1845567"/>
            <a:ext cx="1056780" cy="105678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4964535" y="2215392"/>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02</a:t>
            </a:r>
          </a:p>
        </p:txBody>
      </p:sp>
      <p:sp>
        <p:nvSpPr>
          <p:cNvPr name="TextBox 13" id="13"/>
          <p:cNvSpPr txBox="true"/>
          <p:nvPr/>
        </p:nvSpPr>
        <p:spPr>
          <a:xfrm rot="0">
            <a:off x="1644660" y="3732004"/>
            <a:ext cx="11927880" cy="5205705"/>
          </a:xfrm>
          <a:prstGeom prst="rect">
            <a:avLst/>
          </a:prstGeom>
        </p:spPr>
        <p:txBody>
          <a:bodyPr anchor="t" rtlCol="false" tIns="0" lIns="0" bIns="0" rIns="0">
            <a:spAutoFit/>
          </a:bodyPr>
          <a:lstStyle/>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INTRODUCTION</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PROBLEM STATEMENT</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EXISTING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LIMITATIONS OF EXISTING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OBJECTIVE OF THE PROPOSED SYSTEM</a:t>
            </a:r>
          </a:p>
          <a:p>
            <a:pPr algn="l">
              <a:lnSpc>
                <a:spcPts val="2794"/>
              </a:lnSpc>
            </a:pPr>
          </a:p>
          <a:p>
            <a:pPr algn="l" marL="603298" indent="-301649" lvl="1">
              <a:lnSpc>
                <a:spcPts val="2794"/>
              </a:lnSpc>
              <a:buFont typeface="Arial"/>
              <a:buChar char="•"/>
            </a:pPr>
            <a:r>
              <a:rPr lang="en-US" b="true" sz="2794">
                <a:solidFill>
                  <a:srgbClr val="000000"/>
                </a:solidFill>
                <a:latin typeface="Montserrat Bold"/>
                <a:ea typeface="Montserrat Bold"/>
                <a:cs typeface="Montserrat Bold"/>
                <a:sym typeface="Montserrat Bold"/>
              </a:rPr>
              <a:t>FEATURES OF AI POWERED STUDY BUDDY</a:t>
            </a:r>
          </a:p>
          <a:p>
            <a:pPr algn="l">
              <a:lnSpc>
                <a:spcPts val="2794"/>
              </a:lnSpc>
            </a:pPr>
          </a:p>
          <a:p>
            <a:pPr algn="l">
              <a:lnSpc>
                <a:spcPts val="2794"/>
              </a:lnSpc>
            </a:pPr>
          </a:p>
          <a:p>
            <a:pPr algn="l">
              <a:lnSpc>
                <a:spcPts val="2794"/>
              </a:lnSpc>
            </a:pPr>
          </a:p>
          <a:p>
            <a:pPr algn="l">
              <a:lnSpc>
                <a:spcPts val="2794"/>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13363505" y="-1031231"/>
            <a:ext cx="6436852" cy="643685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2348395" y="2015619"/>
            <a:ext cx="5035958" cy="6937137"/>
            <a:chOff x="0" y="0"/>
            <a:chExt cx="4026550" cy="5546656"/>
          </a:xfrm>
        </p:grpSpPr>
        <p:sp>
          <p:nvSpPr>
            <p:cNvPr name="Freeform 6" id="6"/>
            <p:cNvSpPr/>
            <p:nvPr/>
          </p:nvSpPr>
          <p:spPr>
            <a:xfrm flipH="false" flipV="false" rot="0">
              <a:off x="-2544" y="-2560"/>
              <a:ext cx="4036752" cy="5550490"/>
            </a:xfrm>
            <a:custGeom>
              <a:avLst/>
              <a:gdLst/>
              <a:ahLst/>
              <a:cxnLst/>
              <a:rect r="r" b="b" t="t" l="l"/>
              <a:pathLst>
                <a:path h="5550490" w="4036752">
                  <a:moveTo>
                    <a:pt x="1362593" y="2766244"/>
                  </a:moveTo>
                  <a:cubicBezTo>
                    <a:pt x="1362593" y="2543055"/>
                    <a:pt x="1363933" y="2319866"/>
                    <a:pt x="1362593" y="2096678"/>
                  </a:cubicBezTo>
                  <a:cubicBezTo>
                    <a:pt x="1361253" y="1662699"/>
                    <a:pt x="1066464" y="1356848"/>
                    <a:pt x="644380" y="1345826"/>
                  </a:cubicBezTo>
                  <a:cubicBezTo>
                    <a:pt x="283934" y="1326538"/>
                    <a:pt x="6564" y="1011043"/>
                    <a:pt x="25323" y="639062"/>
                  </a:cubicBezTo>
                  <a:cubicBezTo>
                    <a:pt x="42743" y="291879"/>
                    <a:pt x="316092" y="14959"/>
                    <a:pt x="653760" y="2560"/>
                  </a:cubicBezTo>
                  <a:cubicBezTo>
                    <a:pt x="1008846" y="20"/>
                    <a:pt x="1298276" y="293257"/>
                    <a:pt x="1307655" y="662483"/>
                  </a:cubicBezTo>
                  <a:cubicBezTo>
                    <a:pt x="1317035" y="1092328"/>
                    <a:pt x="1605124" y="1389913"/>
                    <a:pt x="2023189" y="1403690"/>
                  </a:cubicBezTo>
                  <a:cubicBezTo>
                    <a:pt x="2393015" y="1416089"/>
                    <a:pt x="2666365" y="1704031"/>
                    <a:pt x="2667705" y="2085656"/>
                  </a:cubicBezTo>
                  <a:cubicBezTo>
                    <a:pt x="2669045" y="2536167"/>
                    <a:pt x="2667705" y="2988055"/>
                    <a:pt x="2667705" y="3438566"/>
                  </a:cubicBezTo>
                  <a:cubicBezTo>
                    <a:pt x="2667705" y="3889077"/>
                    <a:pt x="2958474" y="4192173"/>
                    <a:pt x="3392618" y="4207328"/>
                  </a:cubicBezTo>
                  <a:cubicBezTo>
                    <a:pt x="3753064" y="4211460"/>
                    <a:pt x="4040524" y="4515935"/>
                    <a:pt x="4036714" y="4886538"/>
                  </a:cubicBezTo>
                  <a:cubicBezTo>
                    <a:pt x="4032904" y="5257142"/>
                    <a:pt x="3736984" y="5553026"/>
                    <a:pt x="3376538" y="5549216"/>
                  </a:cubicBezTo>
                  <a:cubicBezTo>
                    <a:pt x="3021451" y="5549216"/>
                    <a:pt x="2734702" y="5255764"/>
                    <a:pt x="2725322" y="4885160"/>
                  </a:cubicBezTo>
                  <a:cubicBezTo>
                    <a:pt x="2715943" y="4462203"/>
                    <a:pt x="2421154" y="4157730"/>
                    <a:pt x="2012469" y="4146708"/>
                  </a:cubicBezTo>
                  <a:cubicBezTo>
                    <a:pt x="1642643" y="4138442"/>
                    <a:pt x="1366613" y="3850501"/>
                    <a:pt x="1363933" y="3468876"/>
                  </a:cubicBezTo>
                  <a:cubicBezTo>
                    <a:pt x="1361253" y="3234665"/>
                    <a:pt x="1363933" y="3000455"/>
                    <a:pt x="1362593" y="2766244"/>
                  </a:cubicBezTo>
                  <a:close/>
                  <a:moveTo>
                    <a:pt x="4030364" y="2076012"/>
                  </a:moveTo>
                  <a:lnTo>
                    <a:pt x="4030364" y="3455098"/>
                  </a:lnTo>
                  <a:cubicBezTo>
                    <a:pt x="4029094" y="3847745"/>
                    <a:pt x="3746364" y="4148086"/>
                    <a:pt x="3376538" y="4146708"/>
                  </a:cubicBezTo>
                  <a:cubicBezTo>
                    <a:pt x="3006712" y="4145331"/>
                    <a:pt x="2726662" y="3847745"/>
                    <a:pt x="2725323" y="3459232"/>
                  </a:cubicBezTo>
                  <a:cubicBezTo>
                    <a:pt x="2725323" y="2530656"/>
                    <a:pt x="2725323" y="1602080"/>
                    <a:pt x="2726662" y="674882"/>
                  </a:cubicBezTo>
                  <a:cubicBezTo>
                    <a:pt x="2723983" y="305656"/>
                    <a:pt x="3013412" y="2560"/>
                    <a:pt x="3372518" y="20"/>
                  </a:cubicBezTo>
                  <a:cubicBezTo>
                    <a:pt x="3695446" y="-2520"/>
                    <a:pt x="3970136" y="236771"/>
                    <a:pt x="4021054" y="564665"/>
                  </a:cubicBezTo>
                  <a:cubicBezTo>
                    <a:pt x="4027754" y="608752"/>
                    <a:pt x="4030364" y="654216"/>
                    <a:pt x="4029094" y="698303"/>
                  </a:cubicBezTo>
                  <a:cubicBezTo>
                    <a:pt x="4030364" y="1158458"/>
                    <a:pt x="4031634" y="1617235"/>
                    <a:pt x="4030364" y="2076012"/>
                  </a:cubicBezTo>
                  <a:close/>
                  <a:moveTo>
                    <a:pt x="657780" y="2802065"/>
                  </a:moveTo>
                  <a:cubicBezTo>
                    <a:pt x="1015546" y="2806198"/>
                    <a:pt x="1299616" y="3099650"/>
                    <a:pt x="1307655" y="3475764"/>
                  </a:cubicBezTo>
                  <a:cubicBezTo>
                    <a:pt x="1314355" y="3813303"/>
                    <a:pt x="1515348" y="4088845"/>
                    <a:pt x="1827556" y="4178396"/>
                  </a:cubicBezTo>
                  <a:cubicBezTo>
                    <a:pt x="1894553" y="4196306"/>
                    <a:pt x="1962891" y="4204572"/>
                    <a:pt x="2032568" y="4205950"/>
                  </a:cubicBezTo>
                  <a:cubicBezTo>
                    <a:pt x="2376935" y="4221105"/>
                    <a:pt x="2652965" y="4496647"/>
                    <a:pt x="2667705" y="4843829"/>
                  </a:cubicBezTo>
                  <a:cubicBezTo>
                    <a:pt x="2685124" y="5199278"/>
                    <a:pt x="2429194" y="5506507"/>
                    <a:pt x="2084826" y="5545083"/>
                  </a:cubicBezTo>
                  <a:cubicBezTo>
                    <a:pt x="1704280" y="5587316"/>
                    <a:pt x="1375993" y="5288829"/>
                    <a:pt x="1363933" y="4878272"/>
                  </a:cubicBezTo>
                  <a:cubicBezTo>
                    <a:pt x="1353214" y="4571043"/>
                    <a:pt x="1217879" y="4343721"/>
                    <a:pt x="945869" y="4216971"/>
                  </a:cubicBezTo>
                  <a:cubicBezTo>
                    <a:pt x="854752" y="4172885"/>
                    <a:pt x="746216" y="4154974"/>
                    <a:pt x="644380" y="4149464"/>
                  </a:cubicBezTo>
                  <a:cubicBezTo>
                    <a:pt x="304033" y="4132931"/>
                    <a:pt x="30683" y="3872544"/>
                    <a:pt x="5224" y="3529495"/>
                  </a:cubicBezTo>
                  <a:cubicBezTo>
                    <a:pt x="-20316" y="3185067"/>
                    <a:pt x="210236" y="2875083"/>
                    <a:pt x="541204" y="2814464"/>
                  </a:cubicBezTo>
                  <a:cubicBezTo>
                    <a:pt x="580062" y="2807575"/>
                    <a:pt x="618921" y="2806198"/>
                    <a:pt x="657780" y="2802065"/>
                  </a:cubicBezTo>
                  <a:close/>
                  <a:moveTo>
                    <a:pt x="3884" y="2073256"/>
                  </a:moveTo>
                  <a:cubicBezTo>
                    <a:pt x="5224" y="1702653"/>
                    <a:pt x="297333" y="1402312"/>
                    <a:pt x="657780" y="1403690"/>
                  </a:cubicBezTo>
                  <a:cubicBezTo>
                    <a:pt x="1018226" y="1405068"/>
                    <a:pt x="1310335" y="1705408"/>
                    <a:pt x="1308995" y="2076012"/>
                  </a:cubicBezTo>
                  <a:cubicBezTo>
                    <a:pt x="1307655" y="2446616"/>
                    <a:pt x="1016886" y="2745578"/>
                    <a:pt x="656440" y="2745578"/>
                  </a:cubicBezTo>
                  <a:cubicBezTo>
                    <a:pt x="295993" y="2745578"/>
                    <a:pt x="3884" y="2445238"/>
                    <a:pt x="3884" y="2074634"/>
                  </a:cubicBezTo>
                  <a:cubicBezTo>
                    <a:pt x="3884" y="2074634"/>
                    <a:pt x="3884" y="2073256"/>
                    <a:pt x="3884" y="2073256"/>
                  </a:cubicBezTo>
                  <a:close/>
                  <a:moveTo>
                    <a:pt x="2016489" y="2560"/>
                  </a:moveTo>
                  <a:cubicBezTo>
                    <a:pt x="1654702" y="1290"/>
                    <a:pt x="1361253" y="300145"/>
                    <a:pt x="1359913" y="672126"/>
                  </a:cubicBezTo>
                  <a:cubicBezTo>
                    <a:pt x="1358573" y="1044108"/>
                    <a:pt x="1649343" y="1345826"/>
                    <a:pt x="2011129" y="1347204"/>
                  </a:cubicBezTo>
                  <a:cubicBezTo>
                    <a:pt x="2372916" y="1348582"/>
                    <a:pt x="2666365" y="1049619"/>
                    <a:pt x="2667705" y="677637"/>
                  </a:cubicBezTo>
                  <a:cubicBezTo>
                    <a:pt x="2667705" y="674882"/>
                    <a:pt x="2667705" y="673504"/>
                    <a:pt x="2667705" y="670749"/>
                  </a:cubicBezTo>
                  <a:cubicBezTo>
                    <a:pt x="2665025" y="302901"/>
                    <a:pt x="2374255" y="5315"/>
                    <a:pt x="2016489" y="2560"/>
                  </a:cubicBezTo>
                  <a:close/>
                  <a:moveTo>
                    <a:pt x="656440" y="4205950"/>
                  </a:moveTo>
                  <a:cubicBezTo>
                    <a:pt x="294653" y="4204572"/>
                    <a:pt x="1274" y="4503535"/>
                    <a:pt x="4" y="4875516"/>
                  </a:cubicBezTo>
                  <a:cubicBezTo>
                    <a:pt x="-1266" y="5247498"/>
                    <a:pt x="289293" y="5549216"/>
                    <a:pt x="651080" y="5550486"/>
                  </a:cubicBezTo>
                  <a:cubicBezTo>
                    <a:pt x="1012866" y="5551756"/>
                    <a:pt x="1306315" y="5253009"/>
                    <a:pt x="1307655" y="4881027"/>
                  </a:cubicBezTo>
                  <a:cubicBezTo>
                    <a:pt x="1307655" y="4878272"/>
                    <a:pt x="1307655" y="4876894"/>
                    <a:pt x="1307655" y="4874139"/>
                  </a:cubicBezTo>
                  <a:cubicBezTo>
                    <a:pt x="1304975" y="4506290"/>
                    <a:pt x="1014206" y="4208705"/>
                    <a:pt x="656440" y="4205950"/>
                  </a:cubicBezTo>
                  <a:close/>
                </a:path>
              </a:pathLst>
            </a:custGeom>
            <a:blipFill>
              <a:blip r:embed="rId2"/>
              <a:stretch>
                <a:fillRect l="-53096" t="-49" r="-53091" b="-46"/>
              </a:stretch>
            </a:blipFill>
          </p:spPr>
        </p:sp>
      </p:grpSp>
      <p:sp>
        <p:nvSpPr>
          <p:cNvPr name="AutoShape 7" id="7"/>
          <p:cNvSpPr/>
          <p:nvPr/>
        </p:nvSpPr>
        <p:spPr>
          <a:xfrm>
            <a:off x="1278098" y="8737006"/>
            <a:ext cx="9907521" cy="0"/>
          </a:xfrm>
          <a:prstGeom prst="line">
            <a:avLst/>
          </a:prstGeom>
          <a:ln cap="flat" w="9525">
            <a:solidFill>
              <a:srgbClr val="000000"/>
            </a:solidFill>
            <a:prstDash val="solid"/>
            <a:headEnd type="none" len="sm" w="sm"/>
            <a:tailEnd type="none" len="sm" w="sm"/>
          </a:ln>
        </p:spPr>
      </p:sp>
      <p:grpSp>
        <p:nvGrpSpPr>
          <p:cNvPr name="Group 8" id="8"/>
          <p:cNvGrpSpPr/>
          <p:nvPr/>
        </p:nvGrpSpPr>
        <p:grpSpPr>
          <a:xfrm rot="0">
            <a:off x="10895036" y="1294752"/>
            <a:ext cx="720868" cy="720868"/>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278098" y="3054796"/>
            <a:ext cx="10034239" cy="1730092"/>
          </a:xfrm>
          <a:prstGeom prst="rect">
            <a:avLst/>
          </a:prstGeom>
        </p:spPr>
        <p:txBody>
          <a:bodyPr anchor="t" rtlCol="false" tIns="0" lIns="0" bIns="0" rIns="0">
            <a:spAutoFit/>
          </a:bodyPr>
          <a:lstStyle/>
          <a:p>
            <a:pPr algn="l">
              <a:lnSpc>
                <a:spcPts val="12988"/>
              </a:lnSpc>
            </a:pPr>
            <a:r>
              <a:rPr lang="en-US" sz="12988">
                <a:solidFill>
                  <a:srgbClr val="000000"/>
                </a:solidFill>
                <a:latin typeface="Anton"/>
                <a:ea typeface="Anton"/>
                <a:cs typeface="Anton"/>
                <a:sym typeface="Anton"/>
              </a:rPr>
              <a:t>INTRODUCTION</a:t>
            </a:r>
          </a:p>
        </p:txBody>
      </p:sp>
      <p:sp>
        <p:nvSpPr>
          <p:cNvPr name="TextBox 12" id="12"/>
          <p:cNvSpPr txBox="true"/>
          <p:nvPr/>
        </p:nvSpPr>
        <p:spPr>
          <a:xfrm rot="0">
            <a:off x="1334965" y="5235934"/>
            <a:ext cx="9920505" cy="3020060"/>
          </a:xfrm>
          <a:prstGeom prst="rect">
            <a:avLst/>
          </a:prstGeom>
        </p:spPr>
        <p:txBody>
          <a:bodyPr anchor="t" rtlCol="false" tIns="0" lIns="0" bIns="0" rIns="0">
            <a:spAutoFit/>
          </a:bodyPr>
          <a:lstStyle/>
          <a:p>
            <a:pPr algn="just" marL="0" indent="0" lvl="0">
              <a:lnSpc>
                <a:spcPts val="3399"/>
              </a:lnSpc>
              <a:spcBef>
                <a:spcPct val="0"/>
              </a:spcBef>
            </a:pPr>
            <a:r>
              <a:rPr lang="en-US" sz="3399">
                <a:solidFill>
                  <a:srgbClr val="000000"/>
                </a:solidFill>
                <a:latin typeface="Montserrat"/>
                <a:ea typeface="Montserrat"/>
                <a:cs typeface="Montserrat"/>
                <a:sym typeface="Montserrat"/>
              </a:rPr>
              <a:t>Education is rapidly transforming with the support of AI technologies, which gently assist students in understanding complex topics more effectively while reducing the time required by traditional learning methods through personalized and simplified learning experiences.</a:t>
            </a:r>
          </a:p>
        </p:txBody>
      </p:sp>
      <p:grpSp>
        <p:nvGrpSpPr>
          <p:cNvPr name="Group 13" id="13"/>
          <p:cNvGrpSpPr/>
          <p:nvPr/>
        </p:nvGrpSpPr>
        <p:grpSpPr>
          <a:xfrm rot="0">
            <a:off x="1338650" y="1487229"/>
            <a:ext cx="935546" cy="93554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6" id="16"/>
          <p:cNvSpPr txBox="true"/>
          <p:nvPr/>
        </p:nvSpPr>
        <p:spPr>
          <a:xfrm rot="0">
            <a:off x="1547800" y="1811659"/>
            <a:ext cx="517244" cy="334367"/>
          </a:xfrm>
          <a:prstGeom prst="rect">
            <a:avLst/>
          </a:prstGeom>
        </p:spPr>
        <p:txBody>
          <a:bodyPr anchor="t" rtlCol="false" tIns="0" lIns="0" bIns="0" rIns="0">
            <a:spAutoFit/>
          </a:bodyPr>
          <a:lstStyle/>
          <a:p>
            <a:pPr algn="ctr">
              <a:lnSpc>
                <a:spcPts val="2547"/>
              </a:lnSpc>
            </a:pPr>
            <a:r>
              <a:rPr lang="en-US" sz="2547">
                <a:solidFill>
                  <a:srgbClr val="F6F4F1"/>
                </a:solidFill>
                <a:latin typeface="Montserrat"/>
                <a:ea typeface="Montserrat"/>
                <a:cs typeface="Montserrat"/>
                <a:sym typeface="Montserrat"/>
              </a:rPr>
              <a:t>03</a:t>
            </a:r>
          </a:p>
        </p:txBody>
      </p:sp>
      <p:sp>
        <p:nvSpPr>
          <p:cNvPr name="AutoShape 17" id="17"/>
          <p:cNvSpPr/>
          <p:nvPr/>
        </p:nvSpPr>
        <p:spPr>
          <a:xfrm>
            <a:off x="1278098" y="4688247"/>
            <a:ext cx="9907521" cy="0"/>
          </a:xfrm>
          <a:prstGeom prst="line">
            <a:avLst/>
          </a:prstGeom>
          <a:ln cap="flat" w="9525">
            <a:solidFill>
              <a:srgbClr val="000000"/>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840588" y="6635416"/>
            <a:ext cx="4435081" cy="443508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AutoShape 5" id="5"/>
          <p:cNvSpPr/>
          <p:nvPr/>
        </p:nvSpPr>
        <p:spPr>
          <a:xfrm>
            <a:off x="9628051" y="8211209"/>
            <a:ext cx="7015926" cy="0"/>
          </a:xfrm>
          <a:prstGeom prst="line">
            <a:avLst/>
          </a:prstGeom>
          <a:ln cap="flat" w="9525">
            <a:solidFill>
              <a:srgbClr val="000000"/>
            </a:solidFill>
            <a:prstDash val="solid"/>
            <a:headEnd type="none" len="sm" w="sm"/>
            <a:tailEnd type="none" len="sm" w="sm"/>
          </a:ln>
        </p:spPr>
      </p:sp>
      <p:sp>
        <p:nvSpPr>
          <p:cNvPr name="AutoShape 6" id="6"/>
          <p:cNvSpPr/>
          <p:nvPr/>
        </p:nvSpPr>
        <p:spPr>
          <a:xfrm>
            <a:off x="9480997" y="2830640"/>
            <a:ext cx="7015926" cy="0"/>
          </a:xfrm>
          <a:prstGeom prst="line">
            <a:avLst/>
          </a:prstGeom>
          <a:ln cap="flat" w="9525">
            <a:solidFill>
              <a:srgbClr val="000000"/>
            </a:solidFill>
            <a:prstDash val="solid"/>
            <a:headEnd type="none" len="sm" w="sm"/>
            <a:tailEnd type="none" len="sm" w="sm"/>
          </a:ln>
        </p:spPr>
      </p:sp>
      <p:grpSp>
        <p:nvGrpSpPr>
          <p:cNvPr name="Group 7" id="7"/>
          <p:cNvGrpSpPr/>
          <p:nvPr/>
        </p:nvGrpSpPr>
        <p:grpSpPr>
          <a:xfrm rot="0">
            <a:off x="1377624" y="5738516"/>
            <a:ext cx="7032971" cy="3871633"/>
            <a:chOff x="0" y="0"/>
            <a:chExt cx="5782069" cy="3183015"/>
          </a:xfrm>
        </p:grpSpPr>
        <p:sp>
          <p:nvSpPr>
            <p:cNvPr name="Freeform 8" id="8"/>
            <p:cNvSpPr/>
            <p:nvPr/>
          </p:nvSpPr>
          <p:spPr>
            <a:xfrm flipH="false" flipV="false" rot="0">
              <a:off x="-4" y="-1275"/>
              <a:ext cx="5782077" cy="3184290"/>
            </a:xfrm>
            <a:custGeom>
              <a:avLst/>
              <a:gdLst/>
              <a:ahLst/>
              <a:cxnLst/>
              <a:rect r="r" b="b" t="t" l="l"/>
              <a:pathLst>
                <a:path h="3184290" w="5782077">
                  <a:moveTo>
                    <a:pt x="2876067" y="2099940"/>
                  </a:moveTo>
                  <a:lnTo>
                    <a:pt x="2193692" y="2099940"/>
                  </a:lnTo>
                  <a:cubicBezTo>
                    <a:pt x="1752433" y="2099940"/>
                    <a:pt x="1435672" y="2329883"/>
                    <a:pt x="1423064" y="2655538"/>
                  </a:cubicBezTo>
                  <a:cubicBezTo>
                    <a:pt x="1413609" y="2941508"/>
                    <a:pt x="1111031" y="3159778"/>
                    <a:pt x="728081" y="3156277"/>
                  </a:cubicBezTo>
                  <a:cubicBezTo>
                    <a:pt x="357739" y="3151607"/>
                    <a:pt x="59889" y="2928668"/>
                    <a:pt x="56737" y="2654371"/>
                  </a:cubicBezTo>
                  <a:cubicBezTo>
                    <a:pt x="52010" y="2376572"/>
                    <a:pt x="351435" y="2151298"/>
                    <a:pt x="731233" y="2144295"/>
                  </a:cubicBezTo>
                  <a:cubicBezTo>
                    <a:pt x="1163037" y="2137291"/>
                    <a:pt x="1473494" y="1908516"/>
                    <a:pt x="1484525" y="1591031"/>
                  </a:cubicBezTo>
                  <a:cubicBezTo>
                    <a:pt x="1493981" y="1303895"/>
                    <a:pt x="1787103" y="1089126"/>
                    <a:pt x="2174781" y="1086791"/>
                  </a:cubicBezTo>
                  <a:cubicBezTo>
                    <a:pt x="2650710" y="1085624"/>
                    <a:pt x="3126640" y="1089126"/>
                    <a:pt x="3600993" y="1085624"/>
                  </a:cubicBezTo>
                  <a:cubicBezTo>
                    <a:pt x="3982367" y="1083290"/>
                    <a:pt x="4283368" y="883695"/>
                    <a:pt x="4332222" y="604729"/>
                  </a:cubicBezTo>
                  <a:cubicBezTo>
                    <a:pt x="4341678" y="554538"/>
                    <a:pt x="4338526" y="503181"/>
                    <a:pt x="4349557" y="454157"/>
                  </a:cubicBezTo>
                  <a:cubicBezTo>
                    <a:pt x="4411018" y="178693"/>
                    <a:pt x="4764025" y="-8885"/>
                    <a:pt x="5135944" y="37459"/>
                  </a:cubicBezTo>
                  <a:cubicBezTo>
                    <a:pt x="5509438" y="82981"/>
                    <a:pt x="5761586" y="344438"/>
                    <a:pt x="5698549" y="619903"/>
                  </a:cubicBezTo>
                  <a:cubicBezTo>
                    <a:pt x="5644968" y="861518"/>
                    <a:pt x="5364453" y="1040103"/>
                    <a:pt x="5035085" y="1043604"/>
                  </a:cubicBezTo>
                  <a:cubicBezTo>
                    <a:pt x="4598554" y="1050608"/>
                    <a:pt x="4294400" y="1274714"/>
                    <a:pt x="4280217" y="1599202"/>
                  </a:cubicBezTo>
                  <a:cubicBezTo>
                    <a:pt x="4267609" y="1886339"/>
                    <a:pt x="3972911" y="2097606"/>
                    <a:pt x="3585234" y="2099940"/>
                  </a:cubicBezTo>
                  <a:lnTo>
                    <a:pt x="2876067" y="2099940"/>
                  </a:lnTo>
                  <a:close/>
                  <a:moveTo>
                    <a:pt x="717050" y="2075429"/>
                  </a:moveTo>
                  <a:cubicBezTo>
                    <a:pt x="343556" y="2075429"/>
                    <a:pt x="39402" y="1853657"/>
                    <a:pt x="33098" y="1577025"/>
                  </a:cubicBezTo>
                  <a:cubicBezTo>
                    <a:pt x="28371" y="1298059"/>
                    <a:pt x="323069" y="1072785"/>
                    <a:pt x="712322" y="1063447"/>
                  </a:cubicBezTo>
                  <a:cubicBezTo>
                    <a:pt x="1024355" y="1056444"/>
                    <a:pt x="1257592" y="953728"/>
                    <a:pt x="1388394" y="743628"/>
                  </a:cubicBezTo>
                  <a:cubicBezTo>
                    <a:pt x="1434096" y="671260"/>
                    <a:pt x="1453007" y="584886"/>
                    <a:pt x="1459311" y="504348"/>
                  </a:cubicBezTo>
                  <a:cubicBezTo>
                    <a:pt x="1476646" y="242890"/>
                    <a:pt x="1738249" y="31623"/>
                    <a:pt x="2086529" y="9445"/>
                  </a:cubicBezTo>
                  <a:cubicBezTo>
                    <a:pt x="2437960" y="-13965"/>
                    <a:pt x="2753145" y="165853"/>
                    <a:pt x="2819334" y="421475"/>
                  </a:cubicBezTo>
                  <a:cubicBezTo>
                    <a:pt x="2899706" y="727287"/>
                    <a:pt x="2581369" y="1013257"/>
                    <a:pt x="2152718" y="1020260"/>
                  </a:cubicBezTo>
                  <a:cubicBezTo>
                    <a:pt x="1862747" y="1023761"/>
                    <a:pt x="1643694" y="1119474"/>
                    <a:pt x="1495557" y="1302728"/>
                  </a:cubicBezTo>
                  <a:cubicBezTo>
                    <a:pt x="1427792" y="1387935"/>
                    <a:pt x="1404153" y="1481313"/>
                    <a:pt x="1401001" y="1579359"/>
                  </a:cubicBezTo>
                  <a:cubicBezTo>
                    <a:pt x="1389970" y="1859493"/>
                    <a:pt x="1087392" y="2077763"/>
                    <a:pt x="717050" y="2075429"/>
                  </a:cubicBezTo>
                  <a:close/>
                  <a:moveTo>
                    <a:pt x="3646695" y="3172617"/>
                  </a:moveTo>
                  <a:cubicBezTo>
                    <a:pt x="3273200" y="3171450"/>
                    <a:pt x="2970623" y="2950845"/>
                    <a:pt x="2964319" y="2674214"/>
                  </a:cubicBezTo>
                  <a:cubicBezTo>
                    <a:pt x="2958015" y="2394080"/>
                    <a:pt x="3252713" y="2169974"/>
                    <a:pt x="3641967" y="2160636"/>
                  </a:cubicBezTo>
                  <a:cubicBezTo>
                    <a:pt x="3955576" y="2153633"/>
                    <a:pt x="4188813" y="2050917"/>
                    <a:pt x="4319615" y="1840817"/>
                  </a:cubicBezTo>
                  <a:cubicBezTo>
                    <a:pt x="4365317" y="1767282"/>
                    <a:pt x="4384227" y="1682075"/>
                    <a:pt x="4388955" y="1601537"/>
                  </a:cubicBezTo>
                  <a:cubicBezTo>
                    <a:pt x="4406290" y="1340079"/>
                    <a:pt x="4669470" y="1128812"/>
                    <a:pt x="5016173" y="1106634"/>
                  </a:cubicBezTo>
                  <a:cubicBezTo>
                    <a:pt x="5367605" y="1083290"/>
                    <a:pt x="5684366" y="1261875"/>
                    <a:pt x="5748979" y="1518664"/>
                  </a:cubicBezTo>
                  <a:cubicBezTo>
                    <a:pt x="5820173" y="1824476"/>
                    <a:pt x="5511014" y="2110445"/>
                    <a:pt x="5082362" y="2116282"/>
                  </a:cubicBezTo>
                  <a:cubicBezTo>
                    <a:pt x="4792392" y="2120950"/>
                    <a:pt x="4573338" y="2215495"/>
                    <a:pt x="4426778" y="2399917"/>
                  </a:cubicBezTo>
                  <a:cubicBezTo>
                    <a:pt x="4359013" y="2483957"/>
                    <a:pt x="4335374" y="2577334"/>
                    <a:pt x="4330646" y="2675381"/>
                  </a:cubicBezTo>
                  <a:cubicBezTo>
                    <a:pt x="4321191" y="2955514"/>
                    <a:pt x="4018613" y="3174952"/>
                    <a:pt x="3646695" y="3172617"/>
                  </a:cubicBezTo>
                  <a:close/>
                  <a:moveTo>
                    <a:pt x="2882371" y="507849"/>
                  </a:moveTo>
                  <a:cubicBezTo>
                    <a:pt x="2880795" y="227716"/>
                    <a:pt x="3186524" y="1275"/>
                    <a:pt x="3564746" y="5"/>
                  </a:cubicBezTo>
                  <a:cubicBezTo>
                    <a:pt x="3942968" y="-1265"/>
                    <a:pt x="4248698" y="225382"/>
                    <a:pt x="4250274" y="505515"/>
                  </a:cubicBezTo>
                  <a:cubicBezTo>
                    <a:pt x="4251850" y="785648"/>
                    <a:pt x="3946120" y="1012089"/>
                    <a:pt x="3567898" y="1013257"/>
                  </a:cubicBezTo>
                  <a:cubicBezTo>
                    <a:pt x="3566322" y="1013257"/>
                    <a:pt x="3564746" y="1013257"/>
                    <a:pt x="3563171" y="1013257"/>
                  </a:cubicBezTo>
                  <a:cubicBezTo>
                    <a:pt x="3186524" y="1012089"/>
                    <a:pt x="2882371" y="786816"/>
                    <a:pt x="2882371" y="507849"/>
                  </a:cubicBezTo>
                  <a:close/>
                  <a:cubicBezTo>
                    <a:pt x="2880795" y="227716"/>
                    <a:pt x="3186524" y="1275"/>
                    <a:pt x="3564746" y="5"/>
                  </a:cubicBezTo>
                  <a:cubicBezTo>
                    <a:pt x="3942968" y="-1265"/>
                    <a:pt x="4248698" y="225382"/>
                    <a:pt x="4250274" y="505515"/>
                  </a:cubicBezTo>
                  <a:cubicBezTo>
                    <a:pt x="4251850" y="785648"/>
                    <a:pt x="3946120" y="1012089"/>
                    <a:pt x="3567898" y="1013257"/>
                  </a:cubicBezTo>
                  <a:cubicBezTo>
                    <a:pt x="3566322" y="1013257"/>
                    <a:pt x="3564746" y="1013257"/>
                    <a:pt x="3563171" y="1013257"/>
                  </a:cubicBezTo>
                  <a:cubicBezTo>
                    <a:pt x="3186524" y="1012089"/>
                    <a:pt x="2882371" y="786816"/>
                    <a:pt x="2882371" y="507849"/>
                  </a:cubicBezTo>
                  <a:close/>
                  <a:moveTo>
                    <a:pt x="2882371" y="2655538"/>
                  </a:moveTo>
                  <a:cubicBezTo>
                    <a:pt x="2883947" y="2935671"/>
                    <a:pt x="2578217" y="3164447"/>
                    <a:pt x="2199995" y="3165614"/>
                  </a:cubicBezTo>
                  <a:cubicBezTo>
                    <a:pt x="1821773" y="3166781"/>
                    <a:pt x="1512892" y="2940340"/>
                    <a:pt x="1511316" y="2660207"/>
                  </a:cubicBezTo>
                  <a:cubicBezTo>
                    <a:pt x="1509740" y="2380074"/>
                    <a:pt x="1815470" y="2151298"/>
                    <a:pt x="2193692" y="2150131"/>
                  </a:cubicBezTo>
                  <a:cubicBezTo>
                    <a:pt x="2195267" y="2150131"/>
                    <a:pt x="2196844" y="2150131"/>
                    <a:pt x="2198419" y="2150131"/>
                  </a:cubicBezTo>
                  <a:cubicBezTo>
                    <a:pt x="2575065" y="2150131"/>
                    <a:pt x="2880795" y="2376572"/>
                    <a:pt x="2882371" y="2655538"/>
                  </a:cubicBezTo>
                  <a:close/>
                  <a:moveTo>
                    <a:pt x="4" y="507849"/>
                  </a:moveTo>
                  <a:cubicBezTo>
                    <a:pt x="-1266" y="227716"/>
                    <a:pt x="304158" y="1275"/>
                    <a:pt x="682380" y="5"/>
                  </a:cubicBezTo>
                  <a:cubicBezTo>
                    <a:pt x="1060602" y="-1265"/>
                    <a:pt x="1366331" y="225382"/>
                    <a:pt x="1367907" y="505515"/>
                  </a:cubicBezTo>
                  <a:cubicBezTo>
                    <a:pt x="1369483" y="785648"/>
                    <a:pt x="1063753" y="1012089"/>
                    <a:pt x="685531" y="1013257"/>
                  </a:cubicBezTo>
                  <a:cubicBezTo>
                    <a:pt x="683956" y="1013257"/>
                    <a:pt x="682380" y="1013257"/>
                    <a:pt x="680804" y="1013257"/>
                  </a:cubicBezTo>
                  <a:cubicBezTo>
                    <a:pt x="304158" y="1012089"/>
                    <a:pt x="4" y="786816"/>
                    <a:pt x="4" y="507849"/>
                  </a:cubicBezTo>
                  <a:close/>
                  <a:moveTo>
                    <a:pt x="4414170" y="2678882"/>
                  </a:moveTo>
                  <a:cubicBezTo>
                    <a:pt x="4412594" y="2398749"/>
                    <a:pt x="4718324" y="2172308"/>
                    <a:pt x="5096546" y="2171141"/>
                  </a:cubicBezTo>
                  <a:cubicBezTo>
                    <a:pt x="5474768" y="2169973"/>
                    <a:pt x="5780498" y="2396415"/>
                    <a:pt x="5782073" y="2676548"/>
                  </a:cubicBezTo>
                  <a:cubicBezTo>
                    <a:pt x="5783343" y="2956681"/>
                    <a:pt x="5477920" y="3183122"/>
                    <a:pt x="5099698" y="3184289"/>
                  </a:cubicBezTo>
                  <a:cubicBezTo>
                    <a:pt x="5098121" y="3184289"/>
                    <a:pt x="5096546" y="3184289"/>
                    <a:pt x="5094970" y="3184289"/>
                  </a:cubicBezTo>
                  <a:cubicBezTo>
                    <a:pt x="4718324" y="3184289"/>
                    <a:pt x="4414170" y="2959016"/>
                    <a:pt x="4414170" y="2680050"/>
                  </a:cubicBezTo>
                  <a:cubicBezTo>
                    <a:pt x="4414170" y="2680050"/>
                    <a:pt x="4414170" y="2678882"/>
                    <a:pt x="4414170" y="2678882"/>
                  </a:cubicBezTo>
                  <a:close/>
                </a:path>
              </a:pathLst>
            </a:custGeom>
            <a:blipFill>
              <a:blip r:embed="rId2"/>
              <a:stretch>
                <a:fillRect l="0" t="-10489" r="0" b="-10489"/>
              </a:stretch>
            </a:blipFill>
          </p:spPr>
        </p:sp>
      </p:grpSp>
      <p:sp>
        <p:nvSpPr>
          <p:cNvPr name="TextBox 9" id="9"/>
          <p:cNvSpPr txBox="true"/>
          <p:nvPr/>
        </p:nvSpPr>
        <p:spPr>
          <a:xfrm rot="0">
            <a:off x="1028700" y="2046912"/>
            <a:ext cx="8302971" cy="3377917"/>
          </a:xfrm>
          <a:prstGeom prst="rect">
            <a:avLst/>
          </a:prstGeom>
        </p:spPr>
        <p:txBody>
          <a:bodyPr anchor="t" rtlCol="false" tIns="0" lIns="0" bIns="0" rIns="0">
            <a:spAutoFit/>
          </a:bodyPr>
          <a:lstStyle/>
          <a:p>
            <a:pPr algn="l">
              <a:lnSpc>
                <a:spcPts val="12988"/>
              </a:lnSpc>
            </a:pPr>
            <a:r>
              <a:rPr lang="en-US" sz="12988">
                <a:solidFill>
                  <a:srgbClr val="000000"/>
                </a:solidFill>
                <a:latin typeface="Anton"/>
                <a:ea typeface="Anton"/>
                <a:cs typeface="Anton"/>
                <a:sym typeface="Anton"/>
              </a:rPr>
              <a:t>PROBLEM STATEMENT</a:t>
            </a:r>
          </a:p>
        </p:txBody>
      </p:sp>
      <p:sp>
        <p:nvSpPr>
          <p:cNvPr name="TextBox 10" id="10"/>
          <p:cNvSpPr txBox="true"/>
          <p:nvPr/>
        </p:nvSpPr>
        <p:spPr>
          <a:xfrm rot="0">
            <a:off x="9628051" y="4775650"/>
            <a:ext cx="6721818" cy="407296"/>
          </a:xfrm>
          <a:prstGeom prst="rect">
            <a:avLst/>
          </a:prstGeom>
        </p:spPr>
        <p:txBody>
          <a:bodyPr anchor="t" rtlCol="false" tIns="0" lIns="0" bIns="0" rIns="0">
            <a:spAutoFit/>
          </a:bodyPr>
          <a:lstStyle/>
          <a:p>
            <a:pPr algn="l">
              <a:lnSpc>
                <a:spcPts val="3105"/>
              </a:lnSpc>
              <a:spcBef>
                <a:spcPct val="0"/>
              </a:spcBef>
            </a:pPr>
          </a:p>
        </p:txBody>
      </p:sp>
      <p:sp>
        <p:nvSpPr>
          <p:cNvPr name="TextBox 11" id="11"/>
          <p:cNvSpPr txBox="true"/>
          <p:nvPr/>
        </p:nvSpPr>
        <p:spPr>
          <a:xfrm rot="0">
            <a:off x="9333943" y="3081362"/>
            <a:ext cx="7015926" cy="4744085"/>
          </a:xfrm>
          <a:prstGeom prst="rect">
            <a:avLst/>
          </a:prstGeom>
        </p:spPr>
        <p:txBody>
          <a:bodyPr anchor="t" rtlCol="false" tIns="0" lIns="0" bIns="0" rIns="0">
            <a:spAutoFit/>
          </a:bodyPr>
          <a:lstStyle/>
          <a:p>
            <a:pPr algn="l" marL="734063" indent="-367031" lvl="1">
              <a:lnSpc>
                <a:spcPts val="3400"/>
              </a:lnSpc>
              <a:spcBef>
                <a:spcPct val="0"/>
              </a:spcBef>
              <a:buFont typeface="Arial"/>
              <a:buChar char="•"/>
            </a:pPr>
            <a:r>
              <a:rPr lang="en-US" sz="3400">
                <a:solidFill>
                  <a:srgbClr val="000000"/>
                </a:solidFill>
                <a:latin typeface="Montserrat"/>
                <a:ea typeface="Montserrat"/>
                <a:cs typeface="Montserrat"/>
                <a:sym typeface="Montserrat"/>
              </a:rPr>
              <a:t>Students often struggle with complex topics and find online information confusing or irrelevant. Teachers are not always available for immediate help, and personalized learning support is limited. This highlights the need for a simple, student-friendly intelligent learning assistant.</a:t>
            </a:r>
          </a:p>
        </p:txBody>
      </p:sp>
      <p:grpSp>
        <p:nvGrpSpPr>
          <p:cNvPr name="Group 12" id="12"/>
          <p:cNvGrpSpPr/>
          <p:nvPr/>
        </p:nvGrpSpPr>
        <p:grpSpPr>
          <a:xfrm rot="0">
            <a:off x="17154142" y="5885886"/>
            <a:ext cx="471719" cy="47171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2941"/>
              </a:srgbClr>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5293089" y="1580288"/>
            <a:ext cx="1056780" cy="105678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5529343" y="1950113"/>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AutoShape 2" id="2"/>
          <p:cNvSpPr/>
          <p:nvPr/>
        </p:nvSpPr>
        <p:spPr>
          <a:xfrm>
            <a:off x="1378380" y="4020475"/>
            <a:ext cx="13083622" cy="0"/>
          </a:xfrm>
          <a:prstGeom prst="line">
            <a:avLst/>
          </a:prstGeom>
          <a:ln cap="flat" w="9525">
            <a:solidFill>
              <a:srgbClr val="000000"/>
            </a:solidFill>
            <a:prstDash val="solid"/>
            <a:headEnd type="none" len="sm" w="sm"/>
            <a:tailEnd type="none" len="sm" w="sm"/>
          </a:ln>
        </p:spPr>
      </p:sp>
      <p:sp>
        <p:nvSpPr>
          <p:cNvPr name="AutoShape 3" id="3"/>
          <p:cNvSpPr/>
          <p:nvPr/>
        </p:nvSpPr>
        <p:spPr>
          <a:xfrm>
            <a:off x="1378380" y="8096540"/>
            <a:ext cx="13083622" cy="0"/>
          </a:xfrm>
          <a:prstGeom prst="line">
            <a:avLst/>
          </a:prstGeom>
          <a:ln cap="flat" w="9525">
            <a:solidFill>
              <a:srgbClr val="000000"/>
            </a:solidFill>
            <a:prstDash val="solid"/>
            <a:headEnd type="none" len="sm" w="sm"/>
            <a:tailEnd type="none" len="sm" w="sm"/>
          </a:ln>
        </p:spPr>
      </p:sp>
      <p:sp>
        <p:nvSpPr>
          <p:cNvPr name="Freeform 4" id="4"/>
          <p:cNvSpPr/>
          <p:nvPr/>
        </p:nvSpPr>
        <p:spPr>
          <a:xfrm flipH="false" flipV="true" rot="5400000">
            <a:off x="7560100" y="1182004"/>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9181637" y="-1378235"/>
            <a:ext cx="4765297" cy="476529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3922"/>
              </a:srgbClr>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378380" y="1904338"/>
            <a:ext cx="11404687" cy="1730374"/>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EXISTING SYSTEM</a:t>
            </a:r>
          </a:p>
        </p:txBody>
      </p:sp>
      <p:grpSp>
        <p:nvGrpSpPr>
          <p:cNvPr name="Group 9" id="9"/>
          <p:cNvGrpSpPr/>
          <p:nvPr/>
        </p:nvGrpSpPr>
        <p:grpSpPr>
          <a:xfrm rot="0">
            <a:off x="14728281" y="1845567"/>
            <a:ext cx="1056780" cy="105678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4964535" y="2215392"/>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05</a:t>
            </a:r>
          </a:p>
        </p:txBody>
      </p:sp>
      <p:sp>
        <p:nvSpPr>
          <p:cNvPr name="TextBox 13" id="13"/>
          <p:cNvSpPr txBox="true"/>
          <p:nvPr/>
        </p:nvSpPr>
        <p:spPr>
          <a:xfrm rot="0">
            <a:off x="1378380" y="4339562"/>
            <a:ext cx="12783067" cy="298069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Montserrat"/>
                <a:ea typeface="Montserrat"/>
                <a:cs typeface="Montserrat"/>
                <a:sym typeface="Montserrat"/>
              </a:rPr>
              <a:t>Students rely on textbooks, lecture notes, and online platforms like Google and YouTube for learning. However, these sources offer limited personalization, require time to filter useful content, and do not provide instant assessment or feedback.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grpSp>
        <p:nvGrpSpPr>
          <p:cNvPr name="Group 2" id="2"/>
          <p:cNvGrpSpPr/>
          <p:nvPr/>
        </p:nvGrpSpPr>
        <p:grpSpPr>
          <a:xfrm rot="0">
            <a:off x="1028700" y="4787852"/>
            <a:ext cx="6577551" cy="1869007"/>
            <a:chOff x="0" y="0"/>
            <a:chExt cx="2002323" cy="568959"/>
          </a:xfrm>
        </p:grpSpPr>
        <p:sp>
          <p:nvSpPr>
            <p:cNvPr name="Freeform 3" id="3"/>
            <p:cNvSpPr/>
            <p:nvPr/>
          </p:nvSpPr>
          <p:spPr>
            <a:xfrm flipH="false" flipV="false" rot="0">
              <a:off x="0" y="0"/>
              <a:ext cx="2002324" cy="568959"/>
            </a:xfrm>
            <a:custGeom>
              <a:avLst/>
              <a:gdLst/>
              <a:ahLst/>
              <a:cxnLst/>
              <a:rect r="r" b="b" t="t" l="l"/>
              <a:pathLst>
                <a:path h="568959" w="2002324">
                  <a:moveTo>
                    <a:pt x="63559" y="0"/>
                  </a:moveTo>
                  <a:lnTo>
                    <a:pt x="1938764" y="0"/>
                  </a:lnTo>
                  <a:cubicBezTo>
                    <a:pt x="1973867" y="0"/>
                    <a:pt x="2002324" y="28456"/>
                    <a:pt x="2002324" y="63559"/>
                  </a:cubicBezTo>
                  <a:lnTo>
                    <a:pt x="2002324" y="505400"/>
                  </a:lnTo>
                  <a:cubicBezTo>
                    <a:pt x="2002324" y="522257"/>
                    <a:pt x="1995627" y="538423"/>
                    <a:pt x="1983707" y="550343"/>
                  </a:cubicBezTo>
                  <a:cubicBezTo>
                    <a:pt x="1971788" y="562263"/>
                    <a:pt x="1955621" y="568959"/>
                    <a:pt x="1938764" y="568959"/>
                  </a:cubicBezTo>
                  <a:lnTo>
                    <a:pt x="63559" y="568959"/>
                  </a:lnTo>
                  <a:cubicBezTo>
                    <a:pt x="28456" y="568959"/>
                    <a:pt x="0" y="540503"/>
                    <a:pt x="0" y="505400"/>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4" id="4"/>
            <p:cNvSpPr txBox="true"/>
            <p:nvPr/>
          </p:nvSpPr>
          <p:spPr>
            <a:xfrm>
              <a:off x="0" y="-38100"/>
              <a:ext cx="2002323" cy="607059"/>
            </a:xfrm>
            <a:prstGeom prst="rect">
              <a:avLst/>
            </a:prstGeom>
          </p:spPr>
          <p:txBody>
            <a:bodyPr anchor="ctr" rtlCol="false" tIns="49246" lIns="49246" bIns="49246" rIns="49246"/>
            <a:lstStyle/>
            <a:p>
              <a:pPr algn="ctr">
                <a:lnSpc>
                  <a:spcPts val="2659"/>
                </a:lnSpc>
              </a:pPr>
            </a:p>
          </p:txBody>
        </p:sp>
      </p:grpSp>
      <p:sp>
        <p:nvSpPr>
          <p:cNvPr name="TextBox 5" id="5"/>
          <p:cNvSpPr txBox="true"/>
          <p:nvPr/>
        </p:nvSpPr>
        <p:spPr>
          <a:xfrm rot="0">
            <a:off x="1028700" y="853127"/>
            <a:ext cx="11076269" cy="4869229"/>
          </a:xfrm>
          <a:prstGeom prst="rect">
            <a:avLst/>
          </a:prstGeom>
        </p:spPr>
        <p:txBody>
          <a:bodyPr anchor="t" rtlCol="false" tIns="0" lIns="0" bIns="0" rIns="0">
            <a:spAutoFit/>
          </a:bodyPr>
          <a:lstStyle/>
          <a:p>
            <a:pPr algn="l">
              <a:lnSpc>
                <a:spcPts val="12999"/>
              </a:lnSpc>
            </a:pPr>
            <a:r>
              <a:rPr lang="en-US" sz="12999">
                <a:solidFill>
                  <a:srgbClr val="000000"/>
                </a:solidFill>
                <a:latin typeface="Anton"/>
                <a:ea typeface="Anton"/>
                <a:cs typeface="Anton"/>
                <a:sym typeface="Anton"/>
              </a:rPr>
              <a:t> LIMITATIONS OF EXISTING SYSTEM</a:t>
            </a:r>
          </a:p>
          <a:p>
            <a:pPr algn="l" marL="0" indent="0" lvl="0">
              <a:lnSpc>
                <a:spcPts val="11903"/>
              </a:lnSpc>
              <a:spcBef>
                <a:spcPct val="0"/>
              </a:spcBef>
            </a:pPr>
          </a:p>
        </p:txBody>
      </p:sp>
      <p:grpSp>
        <p:nvGrpSpPr>
          <p:cNvPr name="Group 6" id="6"/>
          <p:cNvGrpSpPr/>
          <p:nvPr/>
        </p:nvGrpSpPr>
        <p:grpSpPr>
          <a:xfrm rot="0">
            <a:off x="7783475" y="4787852"/>
            <a:ext cx="6577551" cy="2357347"/>
            <a:chOff x="0" y="0"/>
            <a:chExt cx="2002323" cy="717618"/>
          </a:xfrm>
        </p:grpSpPr>
        <p:sp>
          <p:nvSpPr>
            <p:cNvPr name="Freeform 7" id="7"/>
            <p:cNvSpPr/>
            <p:nvPr/>
          </p:nvSpPr>
          <p:spPr>
            <a:xfrm flipH="false" flipV="false" rot="0">
              <a:off x="0" y="0"/>
              <a:ext cx="2002324" cy="717618"/>
            </a:xfrm>
            <a:custGeom>
              <a:avLst/>
              <a:gdLst/>
              <a:ahLst/>
              <a:cxnLst/>
              <a:rect r="r" b="b" t="t" l="l"/>
              <a:pathLst>
                <a:path h="717618" w="2002324">
                  <a:moveTo>
                    <a:pt x="63559" y="0"/>
                  </a:moveTo>
                  <a:lnTo>
                    <a:pt x="1938764" y="0"/>
                  </a:lnTo>
                  <a:cubicBezTo>
                    <a:pt x="1973867" y="0"/>
                    <a:pt x="2002324" y="28456"/>
                    <a:pt x="2002324" y="63559"/>
                  </a:cubicBezTo>
                  <a:lnTo>
                    <a:pt x="2002324" y="654059"/>
                  </a:lnTo>
                  <a:cubicBezTo>
                    <a:pt x="2002324" y="670916"/>
                    <a:pt x="1995627" y="687083"/>
                    <a:pt x="1983707" y="699002"/>
                  </a:cubicBezTo>
                  <a:cubicBezTo>
                    <a:pt x="1971788" y="710922"/>
                    <a:pt x="1955621" y="717618"/>
                    <a:pt x="1938764" y="717618"/>
                  </a:cubicBezTo>
                  <a:lnTo>
                    <a:pt x="63559" y="717618"/>
                  </a:lnTo>
                  <a:cubicBezTo>
                    <a:pt x="28456" y="717618"/>
                    <a:pt x="0" y="689162"/>
                    <a:pt x="0" y="654059"/>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8" id="8"/>
            <p:cNvSpPr txBox="true"/>
            <p:nvPr/>
          </p:nvSpPr>
          <p:spPr>
            <a:xfrm>
              <a:off x="0" y="-38100"/>
              <a:ext cx="2002323" cy="755718"/>
            </a:xfrm>
            <a:prstGeom prst="rect">
              <a:avLst/>
            </a:prstGeom>
          </p:spPr>
          <p:txBody>
            <a:bodyPr anchor="ctr" rtlCol="false" tIns="49246" lIns="49246" bIns="49246" rIns="49246"/>
            <a:lstStyle/>
            <a:p>
              <a:pPr algn="ctr">
                <a:lnSpc>
                  <a:spcPts val="2659"/>
                </a:lnSpc>
              </a:pPr>
            </a:p>
          </p:txBody>
        </p:sp>
      </p:grpSp>
      <p:grpSp>
        <p:nvGrpSpPr>
          <p:cNvPr name="Group 9" id="9"/>
          <p:cNvGrpSpPr/>
          <p:nvPr/>
        </p:nvGrpSpPr>
        <p:grpSpPr>
          <a:xfrm rot="0">
            <a:off x="1028700" y="6873394"/>
            <a:ext cx="6577551" cy="2465761"/>
            <a:chOff x="0" y="0"/>
            <a:chExt cx="2002323" cy="750622"/>
          </a:xfrm>
        </p:grpSpPr>
        <p:sp>
          <p:nvSpPr>
            <p:cNvPr name="Freeform 10" id="10"/>
            <p:cNvSpPr/>
            <p:nvPr/>
          </p:nvSpPr>
          <p:spPr>
            <a:xfrm flipH="false" flipV="false" rot="0">
              <a:off x="0" y="0"/>
              <a:ext cx="2002324" cy="750622"/>
            </a:xfrm>
            <a:custGeom>
              <a:avLst/>
              <a:gdLst/>
              <a:ahLst/>
              <a:cxnLst/>
              <a:rect r="r" b="b" t="t" l="l"/>
              <a:pathLst>
                <a:path h="750622" w="2002324">
                  <a:moveTo>
                    <a:pt x="63559" y="0"/>
                  </a:moveTo>
                  <a:lnTo>
                    <a:pt x="1938764" y="0"/>
                  </a:lnTo>
                  <a:cubicBezTo>
                    <a:pt x="1973867" y="0"/>
                    <a:pt x="2002324" y="28456"/>
                    <a:pt x="2002324" y="63559"/>
                  </a:cubicBezTo>
                  <a:lnTo>
                    <a:pt x="2002324" y="687062"/>
                  </a:lnTo>
                  <a:cubicBezTo>
                    <a:pt x="2002324" y="703919"/>
                    <a:pt x="1995627" y="720086"/>
                    <a:pt x="1983707" y="732005"/>
                  </a:cubicBezTo>
                  <a:cubicBezTo>
                    <a:pt x="1971788" y="743925"/>
                    <a:pt x="1955621" y="750622"/>
                    <a:pt x="1938764" y="750622"/>
                  </a:cubicBezTo>
                  <a:lnTo>
                    <a:pt x="63559" y="750622"/>
                  </a:lnTo>
                  <a:cubicBezTo>
                    <a:pt x="46702" y="750622"/>
                    <a:pt x="30536" y="743925"/>
                    <a:pt x="18616" y="732005"/>
                  </a:cubicBezTo>
                  <a:cubicBezTo>
                    <a:pt x="6696" y="720086"/>
                    <a:pt x="0" y="703919"/>
                    <a:pt x="0" y="687062"/>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11" id="11"/>
            <p:cNvSpPr txBox="true"/>
            <p:nvPr/>
          </p:nvSpPr>
          <p:spPr>
            <a:xfrm>
              <a:off x="0" y="-38100"/>
              <a:ext cx="2002323" cy="788722"/>
            </a:xfrm>
            <a:prstGeom prst="rect">
              <a:avLst/>
            </a:prstGeom>
          </p:spPr>
          <p:txBody>
            <a:bodyPr anchor="ctr" rtlCol="false" tIns="49246" lIns="49246" bIns="49246" rIns="49246"/>
            <a:lstStyle/>
            <a:p>
              <a:pPr algn="ctr">
                <a:lnSpc>
                  <a:spcPts val="2659"/>
                </a:lnSpc>
              </a:pPr>
            </a:p>
          </p:txBody>
        </p:sp>
      </p:grpSp>
      <p:sp>
        <p:nvSpPr>
          <p:cNvPr name="TextBox 12" id="12"/>
          <p:cNvSpPr txBox="true"/>
          <p:nvPr/>
        </p:nvSpPr>
        <p:spPr>
          <a:xfrm rot="0">
            <a:off x="1574014" y="5102914"/>
            <a:ext cx="5486924" cy="1305560"/>
          </a:xfrm>
          <a:prstGeom prst="rect">
            <a:avLst/>
          </a:prstGeom>
        </p:spPr>
        <p:txBody>
          <a:bodyPr anchor="t" rtlCol="false" tIns="0" lIns="0" bIns="0" rIns="0">
            <a:spAutoFit/>
          </a:bodyPr>
          <a:lstStyle/>
          <a:p>
            <a:pPr algn="l" marL="0" indent="0" lvl="0">
              <a:lnSpc>
                <a:spcPts val="3399"/>
              </a:lnSpc>
              <a:spcBef>
                <a:spcPct val="0"/>
              </a:spcBef>
            </a:pPr>
            <a:r>
              <a:rPr lang="en-US" sz="3399">
                <a:solidFill>
                  <a:srgbClr val="F6F4F1"/>
                </a:solidFill>
                <a:latin typeface="Montserrat"/>
                <a:ea typeface="Montserrat"/>
                <a:cs typeface="Montserrat"/>
                <a:sym typeface="Montserrat"/>
              </a:rPr>
              <a:t>Inform</a:t>
            </a:r>
            <a:r>
              <a:rPr lang="en-US" sz="3399" strike="noStrike" u="none">
                <a:solidFill>
                  <a:srgbClr val="F6F4F1"/>
                </a:solidFill>
                <a:latin typeface="Montserrat"/>
                <a:ea typeface="Montserrat"/>
                <a:cs typeface="Montserrat"/>
                <a:sym typeface="Montserrat"/>
              </a:rPr>
              <a:t>at</a:t>
            </a:r>
            <a:r>
              <a:rPr lang="en-US" sz="3399" strike="noStrike" u="none">
                <a:solidFill>
                  <a:srgbClr val="F6F4F1"/>
                </a:solidFill>
                <a:latin typeface="Montserrat"/>
                <a:ea typeface="Montserrat"/>
                <a:cs typeface="Montserrat"/>
                <a:sym typeface="Montserrat"/>
              </a:rPr>
              <a:t>i</a:t>
            </a:r>
            <a:r>
              <a:rPr lang="en-US" sz="3399" strike="noStrike" u="none">
                <a:solidFill>
                  <a:srgbClr val="F6F4F1"/>
                </a:solidFill>
                <a:latin typeface="Montserrat"/>
                <a:ea typeface="Montserrat"/>
                <a:cs typeface="Montserrat"/>
                <a:sym typeface="Montserrat"/>
              </a:rPr>
              <a:t>o</a:t>
            </a:r>
            <a:r>
              <a:rPr lang="en-US" sz="3399" strike="noStrike" u="none">
                <a:solidFill>
                  <a:srgbClr val="F6F4F1"/>
                </a:solidFill>
                <a:latin typeface="Montserrat"/>
                <a:ea typeface="Montserrat"/>
                <a:cs typeface="Montserrat"/>
                <a:sym typeface="Montserrat"/>
              </a:rPr>
              <a:t>n</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overlo</a:t>
            </a:r>
            <a:r>
              <a:rPr lang="en-US" sz="3399" strike="noStrike" u="none">
                <a:solidFill>
                  <a:srgbClr val="F6F4F1"/>
                </a:solidFill>
                <a:latin typeface="Montserrat"/>
                <a:ea typeface="Montserrat"/>
                <a:cs typeface="Montserrat"/>
                <a:sym typeface="Montserrat"/>
              </a:rPr>
              <a:t>ad </a:t>
            </a:r>
            <a:r>
              <a:rPr lang="en-US" sz="3399" strike="noStrike" u="none">
                <a:solidFill>
                  <a:srgbClr val="F6F4F1"/>
                </a:solidFill>
                <a:latin typeface="Montserrat"/>
                <a:ea typeface="Montserrat"/>
                <a:cs typeface="Montserrat"/>
                <a:sym typeface="Montserrat"/>
              </a:rPr>
              <a:t>wi</a:t>
            </a:r>
            <a:r>
              <a:rPr lang="en-US" sz="3399" strike="noStrike" u="none">
                <a:solidFill>
                  <a:srgbClr val="F6F4F1"/>
                </a:solidFill>
                <a:latin typeface="Montserrat"/>
                <a:ea typeface="Montserrat"/>
                <a:cs typeface="Montserrat"/>
                <a:sym typeface="Montserrat"/>
              </a:rPr>
              <a:t>t</a:t>
            </a:r>
            <a:r>
              <a:rPr lang="en-US" sz="3399" strike="noStrike" u="none">
                <a:solidFill>
                  <a:srgbClr val="F6F4F1"/>
                </a:solidFill>
                <a:latin typeface="Montserrat"/>
                <a:ea typeface="Montserrat"/>
                <a:cs typeface="Montserrat"/>
                <a:sym typeface="Montserrat"/>
              </a:rPr>
              <a:t>h</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diff</a:t>
            </a:r>
            <a:r>
              <a:rPr lang="en-US" sz="3399" strike="noStrike" u="none">
                <a:solidFill>
                  <a:srgbClr val="F6F4F1"/>
                </a:solidFill>
                <a:latin typeface="Montserrat"/>
                <a:ea typeface="Montserrat"/>
                <a:cs typeface="Montserrat"/>
                <a:sym typeface="Montserrat"/>
              </a:rPr>
              <a:t>ic</a:t>
            </a:r>
            <a:r>
              <a:rPr lang="en-US" sz="3399" strike="noStrike" u="none">
                <a:solidFill>
                  <a:srgbClr val="F6F4F1"/>
                </a:solidFill>
                <a:latin typeface="Montserrat"/>
                <a:ea typeface="Montserrat"/>
                <a:cs typeface="Montserrat"/>
                <a:sym typeface="Montserrat"/>
              </a:rPr>
              <a:t>u</a:t>
            </a:r>
            <a:r>
              <a:rPr lang="en-US" sz="3399" strike="noStrike" u="none">
                <a:solidFill>
                  <a:srgbClr val="F6F4F1"/>
                </a:solidFill>
                <a:latin typeface="Montserrat"/>
                <a:ea typeface="Montserrat"/>
                <a:cs typeface="Montserrat"/>
                <a:sym typeface="Montserrat"/>
              </a:rPr>
              <a:t>l</a:t>
            </a:r>
            <a:r>
              <a:rPr lang="en-US" sz="3399" strike="noStrike" u="none">
                <a:solidFill>
                  <a:srgbClr val="F6F4F1"/>
                </a:solidFill>
                <a:latin typeface="Montserrat"/>
                <a:ea typeface="Montserrat"/>
                <a:cs typeface="Montserrat"/>
                <a:sym typeface="Montserrat"/>
              </a:rPr>
              <a:t>t</a:t>
            </a:r>
            <a:r>
              <a:rPr lang="en-US" sz="3399" strike="noStrike" u="none">
                <a:solidFill>
                  <a:srgbClr val="F6F4F1"/>
                </a:solidFill>
                <a:latin typeface="Montserrat"/>
                <a:ea typeface="Montserrat"/>
                <a:cs typeface="Montserrat"/>
                <a:sym typeface="Montserrat"/>
              </a:rPr>
              <a:t> </a:t>
            </a:r>
            <a:r>
              <a:rPr lang="en-US" sz="3399" strike="noStrike" u="none">
                <a:solidFill>
                  <a:srgbClr val="F6F4F1"/>
                </a:solidFill>
                <a:latin typeface="Montserrat"/>
                <a:ea typeface="Montserrat"/>
                <a:cs typeface="Montserrat"/>
                <a:sym typeface="Montserrat"/>
              </a:rPr>
              <a:t>l</a:t>
            </a:r>
            <a:r>
              <a:rPr lang="en-US" sz="3399" strike="noStrike" u="none">
                <a:solidFill>
                  <a:srgbClr val="F6F4F1"/>
                </a:solidFill>
                <a:latin typeface="Montserrat"/>
                <a:ea typeface="Montserrat"/>
                <a:cs typeface="Montserrat"/>
                <a:sym typeface="Montserrat"/>
              </a:rPr>
              <a:t>an</a:t>
            </a:r>
            <a:r>
              <a:rPr lang="en-US" sz="3399" strike="noStrike" u="none">
                <a:solidFill>
                  <a:srgbClr val="F6F4F1"/>
                </a:solidFill>
                <a:latin typeface="Montserrat"/>
                <a:ea typeface="Montserrat"/>
                <a:cs typeface="Montserrat"/>
                <a:sym typeface="Montserrat"/>
              </a:rPr>
              <a:t>guag</a:t>
            </a:r>
            <a:r>
              <a:rPr lang="en-US" sz="3399" strike="noStrike" u="none">
                <a:solidFill>
                  <a:srgbClr val="F6F4F1"/>
                </a:solidFill>
                <a:latin typeface="Montserrat"/>
                <a:ea typeface="Montserrat"/>
                <a:cs typeface="Montserrat"/>
                <a:sym typeface="Montserrat"/>
              </a:rPr>
              <a:t>e </a:t>
            </a:r>
            <a:r>
              <a:rPr lang="en-US" sz="3399" strike="noStrike" u="none">
                <a:solidFill>
                  <a:srgbClr val="F6F4F1"/>
                </a:solidFill>
                <a:latin typeface="Montserrat"/>
                <a:ea typeface="Montserrat"/>
                <a:cs typeface="Montserrat"/>
                <a:sym typeface="Montserrat"/>
              </a:rPr>
              <a:t>and</a:t>
            </a:r>
            <a:r>
              <a:rPr lang="en-US" sz="3399" strike="noStrike" u="none">
                <a:solidFill>
                  <a:srgbClr val="F6F4F1"/>
                </a:solidFill>
                <a:latin typeface="Montserrat"/>
                <a:ea typeface="Montserrat"/>
                <a:cs typeface="Montserrat"/>
                <a:sym typeface="Montserrat"/>
              </a:rPr>
              <a:t> e</a:t>
            </a:r>
            <a:r>
              <a:rPr lang="en-US" sz="3399" strike="noStrike" u="none">
                <a:solidFill>
                  <a:srgbClr val="F6F4F1"/>
                </a:solidFill>
                <a:latin typeface="Montserrat"/>
                <a:ea typeface="Montserrat"/>
                <a:cs typeface="Montserrat"/>
                <a:sym typeface="Montserrat"/>
              </a:rPr>
              <a:t>xplana</a:t>
            </a:r>
            <a:r>
              <a:rPr lang="en-US" sz="3399" strike="noStrike" u="none">
                <a:solidFill>
                  <a:srgbClr val="F6F4F1"/>
                </a:solidFill>
                <a:latin typeface="Montserrat"/>
                <a:ea typeface="Montserrat"/>
                <a:cs typeface="Montserrat"/>
                <a:sym typeface="Montserrat"/>
              </a:rPr>
              <a:t>tions</a:t>
            </a:r>
          </a:p>
        </p:txBody>
      </p:sp>
      <p:grpSp>
        <p:nvGrpSpPr>
          <p:cNvPr name="Group 13" id="13"/>
          <p:cNvGrpSpPr/>
          <p:nvPr/>
        </p:nvGrpSpPr>
        <p:grpSpPr>
          <a:xfrm rot="0">
            <a:off x="7885010" y="7452144"/>
            <a:ext cx="6577551" cy="1887012"/>
            <a:chOff x="0" y="0"/>
            <a:chExt cx="2002323" cy="574440"/>
          </a:xfrm>
        </p:grpSpPr>
        <p:sp>
          <p:nvSpPr>
            <p:cNvPr name="Freeform 14" id="14"/>
            <p:cNvSpPr/>
            <p:nvPr/>
          </p:nvSpPr>
          <p:spPr>
            <a:xfrm flipH="false" flipV="false" rot="0">
              <a:off x="0" y="0"/>
              <a:ext cx="2002324" cy="574440"/>
            </a:xfrm>
            <a:custGeom>
              <a:avLst/>
              <a:gdLst/>
              <a:ahLst/>
              <a:cxnLst/>
              <a:rect r="r" b="b" t="t" l="l"/>
              <a:pathLst>
                <a:path h="574440" w="2002324">
                  <a:moveTo>
                    <a:pt x="63559" y="0"/>
                  </a:moveTo>
                  <a:lnTo>
                    <a:pt x="1938764" y="0"/>
                  </a:lnTo>
                  <a:cubicBezTo>
                    <a:pt x="1973867" y="0"/>
                    <a:pt x="2002324" y="28456"/>
                    <a:pt x="2002324" y="63559"/>
                  </a:cubicBezTo>
                  <a:lnTo>
                    <a:pt x="2002324" y="510881"/>
                  </a:lnTo>
                  <a:cubicBezTo>
                    <a:pt x="2002324" y="527738"/>
                    <a:pt x="1995627" y="543904"/>
                    <a:pt x="1983707" y="555824"/>
                  </a:cubicBezTo>
                  <a:cubicBezTo>
                    <a:pt x="1971788" y="567743"/>
                    <a:pt x="1955621" y="574440"/>
                    <a:pt x="1938764" y="574440"/>
                  </a:cubicBezTo>
                  <a:lnTo>
                    <a:pt x="63559" y="574440"/>
                  </a:lnTo>
                  <a:cubicBezTo>
                    <a:pt x="46702" y="574440"/>
                    <a:pt x="30536" y="567743"/>
                    <a:pt x="18616" y="555824"/>
                  </a:cubicBezTo>
                  <a:cubicBezTo>
                    <a:pt x="6696" y="543904"/>
                    <a:pt x="0" y="527738"/>
                    <a:pt x="0" y="510881"/>
                  </a:cubicBezTo>
                  <a:lnTo>
                    <a:pt x="0" y="63559"/>
                  </a:lnTo>
                  <a:cubicBezTo>
                    <a:pt x="0" y="46702"/>
                    <a:pt x="6696" y="30536"/>
                    <a:pt x="18616" y="18616"/>
                  </a:cubicBezTo>
                  <a:cubicBezTo>
                    <a:pt x="30536" y="6696"/>
                    <a:pt x="46702" y="0"/>
                    <a:pt x="63559" y="0"/>
                  </a:cubicBezTo>
                  <a:close/>
                </a:path>
              </a:pathLst>
            </a:custGeom>
            <a:solidFill>
              <a:srgbClr val="2E3034"/>
            </a:solidFill>
          </p:spPr>
        </p:sp>
        <p:sp>
          <p:nvSpPr>
            <p:cNvPr name="TextBox 15" id="15"/>
            <p:cNvSpPr txBox="true"/>
            <p:nvPr/>
          </p:nvSpPr>
          <p:spPr>
            <a:xfrm>
              <a:off x="0" y="-38100"/>
              <a:ext cx="2002323" cy="612540"/>
            </a:xfrm>
            <a:prstGeom prst="rect">
              <a:avLst/>
            </a:prstGeom>
          </p:spPr>
          <p:txBody>
            <a:bodyPr anchor="ctr" rtlCol="false" tIns="49246" lIns="49246" bIns="49246" rIns="49246"/>
            <a:lstStyle/>
            <a:p>
              <a:pPr algn="ctr">
                <a:lnSpc>
                  <a:spcPts val="2659"/>
                </a:lnSpc>
              </a:pPr>
            </a:p>
          </p:txBody>
        </p:sp>
      </p:grpSp>
      <p:grpSp>
        <p:nvGrpSpPr>
          <p:cNvPr name="Group 16" id="16"/>
          <p:cNvGrpSpPr/>
          <p:nvPr/>
        </p:nvGrpSpPr>
        <p:grpSpPr>
          <a:xfrm rot="0">
            <a:off x="11729334" y="-3255586"/>
            <a:ext cx="7664470" cy="8043439"/>
            <a:chOff x="0" y="0"/>
            <a:chExt cx="774505" cy="812800"/>
          </a:xfrm>
        </p:grpSpPr>
        <p:sp>
          <p:nvSpPr>
            <p:cNvPr name="Freeform 17" id="17"/>
            <p:cNvSpPr/>
            <p:nvPr/>
          </p:nvSpPr>
          <p:spPr>
            <a:xfrm flipH="false" flipV="false" rot="0">
              <a:off x="0" y="0"/>
              <a:ext cx="774505" cy="812800"/>
            </a:xfrm>
            <a:custGeom>
              <a:avLst/>
              <a:gdLst/>
              <a:ahLst/>
              <a:cxnLst/>
              <a:rect r="r" b="b" t="t" l="l"/>
              <a:pathLst>
                <a:path h="812800" w="774505">
                  <a:moveTo>
                    <a:pt x="387252" y="0"/>
                  </a:moveTo>
                  <a:cubicBezTo>
                    <a:pt x="173379" y="0"/>
                    <a:pt x="0" y="181951"/>
                    <a:pt x="0" y="406400"/>
                  </a:cubicBezTo>
                  <a:cubicBezTo>
                    <a:pt x="0" y="630849"/>
                    <a:pt x="173379" y="812800"/>
                    <a:pt x="387252" y="812800"/>
                  </a:cubicBezTo>
                  <a:cubicBezTo>
                    <a:pt x="601126" y="812800"/>
                    <a:pt x="774505" y="630849"/>
                    <a:pt x="774505" y="406400"/>
                  </a:cubicBezTo>
                  <a:cubicBezTo>
                    <a:pt x="774505" y="181951"/>
                    <a:pt x="601126" y="0"/>
                    <a:pt x="387252" y="0"/>
                  </a:cubicBezTo>
                  <a:close/>
                </a:path>
              </a:pathLst>
            </a:custGeom>
            <a:solidFill>
              <a:srgbClr val="7A7C7C">
                <a:alpha val="5882"/>
              </a:srgbClr>
            </a:solidFill>
          </p:spPr>
        </p:sp>
        <p:sp>
          <p:nvSpPr>
            <p:cNvPr name="TextBox 18" id="18"/>
            <p:cNvSpPr txBox="true"/>
            <p:nvPr/>
          </p:nvSpPr>
          <p:spPr>
            <a:xfrm>
              <a:off x="72610" y="38100"/>
              <a:ext cx="629285"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9" id="19"/>
          <p:cNvGrpSpPr/>
          <p:nvPr/>
        </p:nvGrpSpPr>
        <p:grpSpPr>
          <a:xfrm rot="0">
            <a:off x="14741321" y="1028700"/>
            <a:ext cx="5035958" cy="8229600"/>
            <a:chOff x="0" y="0"/>
            <a:chExt cx="4026550" cy="6580058"/>
          </a:xfrm>
        </p:grpSpPr>
        <p:sp>
          <p:nvSpPr>
            <p:cNvPr name="Freeform 20" id="20"/>
            <p:cNvSpPr/>
            <p:nvPr/>
          </p:nvSpPr>
          <p:spPr>
            <a:xfrm flipH="false" flipV="false" rot="0">
              <a:off x="-2544" y="-2557"/>
              <a:ext cx="4036752" cy="6583888"/>
            </a:xfrm>
            <a:custGeom>
              <a:avLst/>
              <a:gdLst/>
              <a:ahLst/>
              <a:cxnLst/>
              <a:rect r="r" b="b" t="t" l="l"/>
              <a:pathLst>
                <a:path h="6583888" w="4036752">
                  <a:moveTo>
                    <a:pt x="1362593" y="3281145"/>
                  </a:moveTo>
                  <a:cubicBezTo>
                    <a:pt x="1362593" y="3016374"/>
                    <a:pt x="1363933" y="2751603"/>
                    <a:pt x="1362593" y="2486831"/>
                  </a:cubicBezTo>
                  <a:cubicBezTo>
                    <a:pt x="1361253" y="1971998"/>
                    <a:pt x="1066464" y="1609163"/>
                    <a:pt x="644380" y="1596088"/>
                  </a:cubicBezTo>
                  <a:cubicBezTo>
                    <a:pt x="283934" y="1573207"/>
                    <a:pt x="6564" y="1198931"/>
                    <a:pt x="25323" y="757646"/>
                  </a:cubicBezTo>
                  <a:cubicBezTo>
                    <a:pt x="42743" y="345779"/>
                    <a:pt x="316092" y="17267"/>
                    <a:pt x="653760" y="2557"/>
                  </a:cubicBezTo>
                  <a:cubicBezTo>
                    <a:pt x="1008846" y="17"/>
                    <a:pt x="1298276" y="347413"/>
                    <a:pt x="1307655" y="785430"/>
                  </a:cubicBezTo>
                  <a:cubicBezTo>
                    <a:pt x="1317035" y="1295360"/>
                    <a:pt x="1605124" y="1648389"/>
                    <a:pt x="2023189" y="1664732"/>
                  </a:cubicBezTo>
                  <a:cubicBezTo>
                    <a:pt x="2393015" y="1679442"/>
                    <a:pt x="2666365" y="2021030"/>
                    <a:pt x="2667705" y="2473756"/>
                  </a:cubicBezTo>
                  <a:cubicBezTo>
                    <a:pt x="2669045" y="3008202"/>
                    <a:pt x="2667705" y="3544282"/>
                    <a:pt x="2667705" y="4078728"/>
                  </a:cubicBezTo>
                  <a:cubicBezTo>
                    <a:pt x="2667705" y="4613174"/>
                    <a:pt x="2958474" y="4972740"/>
                    <a:pt x="3392618" y="4990718"/>
                  </a:cubicBezTo>
                  <a:cubicBezTo>
                    <a:pt x="3753064" y="4995621"/>
                    <a:pt x="4040524" y="5356822"/>
                    <a:pt x="4036714" y="5796473"/>
                  </a:cubicBezTo>
                  <a:cubicBezTo>
                    <a:pt x="4032904" y="6236123"/>
                    <a:pt x="3736984" y="6586424"/>
                    <a:pt x="3376538" y="6582614"/>
                  </a:cubicBezTo>
                  <a:cubicBezTo>
                    <a:pt x="3021451" y="6582614"/>
                    <a:pt x="2734702" y="6234489"/>
                    <a:pt x="2725322" y="5794838"/>
                  </a:cubicBezTo>
                  <a:cubicBezTo>
                    <a:pt x="2715943" y="5293080"/>
                    <a:pt x="2421154" y="4931880"/>
                    <a:pt x="2012469" y="4918805"/>
                  </a:cubicBezTo>
                  <a:cubicBezTo>
                    <a:pt x="1642643" y="4908998"/>
                    <a:pt x="1366613" y="4567411"/>
                    <a:pt x="1363933" y="4114684"/>
                  </a:cubicBezTo>
                  <a:cubicBezTo>
                    <a:pt x="1361253" y="3836838"/>
                    <a:pt x="1363933" y="3558991"/>
                    <a:pt x="1362593" y="3281145"/>
                  </a:cubicBezTo>
                  <a:close/>
                  <a:moveTo>
                    <a:pt x="4030364" y="2462315"/>
                  </a:moveTo>
                  <a:lnTo>
                    <a:pt x="4030364" y="4098341"/>
                  </a:lnTo>
                  <a:cubicBezTo>
                    <a:pt x="4029094" y="4564142"/>
                    <a:pt x="3746364" y="4920439"/>
                    <a:pt x="3376538" y="4918805"/>
                  </a:cubicBezTo>
                  <a:cubicBezTo>
                    <a:pt x="3006712" y="4917171"/>
                    <a:pt x="2726662" y="4564142"/>
                    <a:pt x="2725323" y="4103244"/>
                  </a:cubicBezTo>
                  <a:cubicBezTo>
                    <a:pt x="2725323" y="3001664"/>
                    <a:pt x="2725323" y="1900085"/>
                    <a:pt x="2726662" y="800140"/>
                  </a:cubicBezTo>
                  <a:cubicBezTo>
                    <a:pt x="2723983" y="362123"/>
                    <a:pt x="3013412" y="2557"/>
                    <a:pt x="3372518" y="17"/>
                  </a:cubicBezTo>
                  <a:cubicBezTo>
                    <a:pt x="3695446" y="-2523"/>
                    <a:pt x="3970136" y="280403"/>
                    <a:pt x="4021054" y="669388"/>
                  </a:cubicBezTo>
                  <a:cubicBezTo>
                    <a:pt x="4027754" y="721689"/>
                    <a:pt x="4030364" y="775624"/>
                    <a:pt x="4029094" y="827924"/>
                  </a:cubicBezTo>
                  <a:cubicBezTo>
                    <a:pt x="4030364" y="1373811"/>
                    <a:pt x="4031634" y="1918063"/>
                    <a:pt x="4030364" y="2462315"/>
                  </a:cubicBezTo>
                  <a:close/>
                  <a:moveTo>
                    <a:pt x="657780" y="3323639"/>
                  </a:moveTo>
                  <a:cubicBezTo>
                    <a:pt x="1015546" y="3328542"/>
                    <a:pt x="1299616" y="3676668"/>
                    <a:pt x="1307655" y="4122856"/>
                  </a:cubicBezTo>
                  <a:cubicBezTo>
                    <a:pt x="1314355" y="4523282"/>
                    <a:pt x="1515348" y="4850160"/>
                    <a:pt x="1827556" y="4956396"/>
                  </a:cubicBezTo>
                  <a:cubicBezTo>
                    <a:pt x="1894553" y="4977642"/>
                    <a:pt x="1962891" y="4987449"/>
                    <a:pt x="2032568" y="4989084"/>
                  </a:cubicBezTo>
                  <a:cubicBezTo>
                    <a:pt x="2376935" y="5007062"/>
                    <a:pt x="2652965" y="5333940"/>
                    <a:pt x="2667705" y="5745806"/>
                  </a:cubicBezTo>
                  <a:cubicBezTo>
                    <a:pt x="2685124" y="6167480"/>
                    <a:pt x="2429194" y="6531948"/>
                    <a:pt x="2084826" y="6577711"/>
                  </a:cubicBezTo>
                  <a:cubicBezTo>
                    <a:pt x="1704280" y="6620714"/>
                    <a:pt x="1375993" y="6273715"/>
                    <a:pt x="1363933" y="5786666"/>
                  </a:cubicBezTo>
                  <a:cubicBezTo>
                    <a:pt x="1353214" y="5422197"/>
                    <a:pt x="1217879" y="5152522"/>
                    <a:pt x="945869" y="5002158"/>
                  </a:cubicBezTo>
                  <a:cubicBezTo>
                    <a:pt x="854752" y="4949858"/>
                    <a:pt x="746216" y="4928611"/>
                    <a:pt x="644380" y="4922073"/>
                  </a:cubicBezTo>
                  <a:cubicBezTo>
                    <a:pt x="304033" y="4902461"/>
                    <a:pt x="30683" y="4593561"/>
                    <a:pt x="5224" y="4186598"/>
                  </a:cubicBezTo>
                  <a:cubicBezTo>
                    <a:pt x="-20316" y="3778000"/>
                    <a:pt x="210236" y="3410262"/>
                    <a:pt x="541204" y="3338349"/>
                  </a:cubicBezTo>
                  <a:cubicBezTo>
                    <a:pt x="580062" y="3330177"/>
                    <a:pt x="618921" y="3328542"/>
                    <a:pt x="657780" y="3323639"/>
                  </a:cubicBezTo>
                  <a:close/>
                  <a:moveTo>
                    <a:pt x="3884" y="2459046"/>
                  </a:moveTo>
                  <a:cubicBezTo>
                    <a:pt x="5224" y="2019395"/>
                    <a:pt x="297333" y="1663098"/>
                    <a:pt x="657780" y="1664732"/>
                  </a:cubicBezTo>
                  <a:cubicBezTo>
                    <a:pt x="1018226" y="1666367"/>
                    <a:pt x="1310335" y="2022664"/>
                    <a:pt x="1308995" y="2462315"/>
                  </a:cubicBezTo>
                  <a:cubicBezTo>
                    <a:pt x="1307655" y="2901966"/>
                    <a:pt x="1016886" y="3256629"/>
                    <a:pt x="656440" y="3256629"/>
                  </a:cubicBezTo>
                  <a:cubicBezTo>
                    <a:pt x="295993" y="3256629"/>
                    <a:pt x="3884" y="2900332"/>
                    <a:pt x="3884" y="2460681"/>
                  </a:cubicBezTo>
                  <a:cubicBezTo>
                    <a:pt x="3884" y="2460681"/>
                    <a:pt x="3884" y="2459046"/>
                    <a:pt x="3884" y="2459046"/>
                  </a:cubicBezTo>
                  <a:close/>
                  <a:moveTo>
                    <a:pt x="2016489" y="2557"/>
                  </a:moveTo>
                  <a:cubicBezTo>
                    <a:pt x="1654702" y="1287"/>
                    <a:pt x="1361253" y="355585"/>
                    <a:pt x="1359913" y="796871"/>
                  </a:cubicBezTo>
                  <a:cubicBezTo>
                    <a:pt x="1358573" y="1238156"/>
                    <a:pt x="1649343" y="1596088"/>
                    <a:pt x="2011129" y="1597722"/>
                  </a:cubicBezTo>
                  <a:cubicBezTo>
                    <a:pt x="2372916" y="1599357"/>
                    <a:pt x="2666365" y="1244694"/>
                    <a:pt x="2667705" y="803409"/>
                  </a:cubicBezTo>
                  <a:cubicBezTo>
                    <a:pt x="2667705" y="800140"/>
                    <a:pt x="2667705" y="798505"/>
                    <a:pt x="2667705" y="795237"/>
                  </a:cubicBezTo>
                  <a:cubicBezTo>
                    <a:pt x="2665025" y="358854"/>
                    <a:pt x="2374255" y="5826"/>
                    <a:pt x="2016489" y="2557"/>
                  </a:cubicBezTo>
                  <a:close/>
                  <a:moveTo>
                    <a:pt x="656440" y="4989084"/>
                  </a:moveTo>
                  <a:cubicBezTo>
                    <a:pt x="294653" y="4987449"/>
                    <a:pt x="1274" y="5342112"/>
                    <a:pt x="4" y="5783398"/>
                  </a:cubicBezTo>
                  <a:cubicBezTo>
                    <a:pt x="-1266" y="6224683"/>
                    <a:pt x="289293" y="6582614"/>
                    <a:pt x="651080" y="6583885"/>
                  </a:cubicBezTo>
                  <a:cubicBezTo>
                    <a:pt x="1012866" y="6585154"/>
                    <a:pt x="1306315" y="6231221"/>
                    <a:pt x="1307655" y="5789935"/>
                  </a:cubicBezTo>
                  <a:cubicBezTo>
                    <a:pt x="1307655" y="5786666"/>
                    <a:pt x="1307655" y="5785032"/>
                    <a:pt x="1307655" y="5781763"/>
                  </a:cubicBezTo>
                  <a:cubicBezTo>
                    <a:pt x="1304975" y="5345380"/>
                    <a:pt x="1014206" y="4992352"/>
                    <a:pt x="656440" y="4989084"/>
                  </a:cubicBezTo>
                  <a:close/>
                </a:path>
              </a:pathLst>
            </a:custGeom>
            <a:blipFill>
              <a:blip r:embed="rId2"/>
              <a:stretch>
                <a:fillRect l="-43820" t="-31386" r="-10306" b="-10234"/>
              </a:stretch>
            </a:blipFill>
          </p:spPr>
        </p:sp>
      </p:grpSp>
      <p:grpSp>
        <p:nvGrpSpPr>
          <p:cNvPr name="Group 21" id="21"/>
          <p:cNvGrpSpPr/>
          <p:nvPr/>
        </p:nvGrpSpPr>
        <p:grpSpPr>
          <a:xfrm rot="0">
            <a:off x="13120969" y="1432860"/>
            <a:ext cx="1056780" cy="1056780"/>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13357223" y="1802685"/>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06</a:t>
            </a:r>
          </a:p>
        </p:txBody>
      </p:sp>
      <p:sp>
        <p:nvSpPr>
          <p:cNvPr name="TextBox 25" id="25"/>
          <p:cNvSpPr txBox="true"/>
          <p:nvPr/>
        </p:nvSpPr>
        <p:spPr>
          <a:xfrm rot="0">
            <a:off x="8209736" y="5382846"/>
            <a:ext cx="5928101" cy="1305560"/>
          </a:xfrm>
          <a:prstGeom prst="rect">
            <a:avLst/>
          </a:prstGeom>
        </p:spPr>
        <p:txBody>
          <a:bodyPr anchor="t" rtlCol="false" tIns="0" lIns="0" bIns="0" rIns="0">
            <a:spAutoFit/>
          </a:bodyPr>
          <a:lstStyle/>
          <a:p>
            <a:pPr algn="l" marL="0" indent="0" lvl="0">
              <a:lnSpc>
                <a:spcPts val="3399"/>
              </a:lnSpc>
              <a:spcBef>
                <a:spcPct val="0"/>
              </a:spcBef>
            </a:pPr>
            <a:r>
              <a:rPr lang="en-US" sz="3399" strike="noStrike" u="none">
                <a:solidFill>
                  <a:srgbClr val="F6F4F1"/>
                </a:solidFill>
                <a:latin typeface="Montserrat"/>
                <a:ea typeface="Montserrat"/>
                <a:cs typeface="Montserrat"/>
                <a:sym typeface="Montserrat"/>
              </a:rPr>
              <a:t>No adaptive or personalized learning support</a:t>
            </a:r>
          </a:p>
        </p:txBody>
      </p:sp>
      <p:sp>
        <p:nvSpPr>
          <p:cNvPr name="TextBox 26" id="26"/>
          <p:cNvSpPr txBox="true"/>
          <p:nvPr/>
        </p:nvSpPr>
        <p:spPr>
          <a:xfrm rot="0">
            <a:off x="1470954" y="7701145"/>
            <a:ext cx="6577551" cy="876935"/>
          </a:xfrm>
          <a:prstGeom prst="rect">
            <a:avLst/>
          </a:prstGeom>
        </p:spPr>
        <p:txBody>
          <a:bodyPr anchor="t" rtlCol="false" tIns="0" lIns="0" bIns="0" rIns="0">
            <a:spAutoFit/>
          </a:bodyPr>
          <a:lstStyle/>
          <a:p>
            <a:pPr algn="l" marL="0" indent="0" lvl="0">
              <a:lnSpc>
                <a:spcPts val="3399"/>
              </a:lnSpc>
              <a:spcBef>
                <a:spcPct val="0"/>
              </a:spcBef>
            </a:pPr>
            <a:r>
              <a:rPr lang="en-US" sz="3399" strike="noStrike" u="none">
                <a:solidFill>
                  <a:srgbClr val="F6F4F1"/>
                </a:solidFill>
                <a:latin typeface="Montserrat"/>
                <a:ea typeface="Montserrat"/>
                <a:cs typeface="Montserrat"/>
                <a:sym typeface="Montserrat"/>
              </a:rPr>
              <a:t>Manual effort required for note summarization</a:t>
            </a:r>
          </a:p>
        </p:txBody>
      </p:sp>
      <p:sp>
        <p:nvSpPr>
          <p:cNvPr name="TextBox 27" id="27"/>
          <p:cNvSpPr txBox="true"/>
          <p:nvPr/>
        </p:nvSpPr>
        <p:spPr>
          <a:xfrm rot="0">
            <a:off x="8048505" y="7691224"/>
            <a:ext cx="6047491" cy="1180465"/>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Montserrat"/>
                <a:ea typeface="Montserrat"/>
                <a:cs typeface="Montserrat"/>
                <a:sym typeface="Montserrat"/>
              </a:rPr>
              <a:t>No instant quiz or flashcard generation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464084">
            <a:off x="11389486" y="-2766448"/>
            <a:ext cx="8629864" cy="6072286"/>
          </a:xfrm>
          <a:custGeom>
            <a:avLst/>
            <a:gdLst/>
            <a:ahLst/>
            <a:cxnLst/>
            <a:rect r="r" b="b" t="t" l="l"/>
            <a:pathLst>
              <a:path h="6072286" w="8629864">
                <a:moveTo>
                  <a:pt x="0" y="6072287"/>
                </a:moveTo>
                <a:lnTo>
                  <a:pt x="8629864" y="6072287"/>
                </a:lnTo>
                <a:lnTo>
                  <a:pt x="8629864" y="0"/>
                </a:lnTo>
                <a:lnTo>
                  <a:pt x="0" y="0"/>
                </a:lnTo>
                <a:lnTo>
                  <a:pt x="0" y="6072287"/>
                </a:lnTo>
                <a:close/>
              </a:path>
            </a:pathLst>
          </a:custGeom>
          <a:blipFill>
            <a:blip r:embed="rId2">
              <a:alphaModFix amt="6000"/>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844281" y="4097174"/>
            <a:ext cx="7119737" cy="843325"/>
            <a:chOff x="0" y="0"/>
            <a:chExt cx="2596885" cy="307598"/>
          </a:xfrm>
        </p:grpSpPr>
        <p:sp>
          <p:nvSpPr>
            <p:cNvPr name="Freeform 4" id="4"/>
            <p:cNvSpPr/>
            <p:nvPr/>
          </p:nvSpPr>
          <p:spPr>
            <a:xfrm flipH="false" flipV="false" rot="0">
              <a:off x="0" y="0"/>
              <a:ext cx="2596885" cy="307598"/>
            </a:xfrm>
            <a:custGeom>
              <a:avLst/>
              <a:gdLst/>
              <a:ahLst/>
              <a:cxnLst/>
              <a:rect r="r" b="b" t="t" l="l"/>
              <a:pathLst>
                <a:path h="307598" w="2596885">
                  <a:moveTo>
                    <a:pt x="58719" y="0"/>
                  </a:moveTo>
                  <a:lnTo>
                    <a:pt x="2538166" y="0"/>
                  </a:lnTo>
                  <a:cubicBezTo>
                    <a:pt x="2570596" y="0"/>
                    <a:pt x="2596885" y="26289"/>
                    <a:pt x="2596885" y="58719"/>
                  </a:cubicBezTo>
                  <a:lnTo>
                    <a:pt x="2596885" y="248879"/>
                  </a:lnTo>
                  <a:cubicBezTo>
                    <a:pt x="2596885" y="264453"/>
                    <a:pt x="2590699" y="279388"/>
                    <a:pt x="2579687" y="290400"/>
                  </a:cubicBezTo>
                  <a:cubicBezTo>
                    <a:pt x="2568675" y="301412"/>
                    <a:pt x="2553739" y="307598"/>
                    <a:pt x="2538166" y="307598"/>
                  </a:cubicBezTo>
                  <a:lnTo>
                    <a:pt x="58719" y="307598"/>
                  </a:lnTo>
                  <a:cubicBezTo>
                    <a:pt x="26289" y="307598"/>
                    <a:pt x="0" y="281309"/>
                    <a:pt x="0" y="248879"/>
                  </a:cubicBezTo>
                  <a:lnTo>
                    <a:pt x="0" y="58719"/>
                  </a:lnTo>
                  <a:cubicBezTo>
                    <a:pt x="0" y="43146"/>
                    <a:pt x="6186" y="28210"/>
                    <a:pt x="17198" y="17198"/>
                  </a:cubicBezTo>
                  <a:cubicBezTo>
                    <a:pt x="28210" y="6186"/>
                    <a:pt x="43146" y="0"/>
                    <a:pt x="58719" y="0"/>
                  </a:cubicBezTo>
                  <a:close/>
                </a:path>
              </a:pathLst>
            </a:custGeom>
            <a:solidFill>
              <a:srgbClr val="2E3034"/>
            </a:solidFill>
          </p:spPr>
        </p:sp>
        <p:sp>
          <p:nvSpPr>
            <p:cNvPr name="TextBox 5" id="5"/>
            <p:cNvSpPr txBox="true"/>
            <p:nvPr/>
          </p:nvSpPr>
          <p:spPr>
            <a:xfrm>
              <a:off x="0" y="-38100"/>
              <a:ext cx="2596885" cy="345698"/>
            </a:xfrm>
            <a:prstGeom prst="rect">
              <a:avLst/>
            </a:prstGeom>
          </p:spPr>
          <p:txBody>
            <a:bodyPr anchor="ctr" rtlCol="false" tIns="49246" lIns="49246" bIns="49246" rIns="49246"/>
            <a:lstStyle/>
            <a:p>
              <a:pPr algn="ctr">
                <a:lnSpc>
                  <a:spcPts val="2659"/>
                </a:lnSpc>
              </a:pPr>
            </a:p>
          </p:txBody>
        </p:sp>
      </p:grpSp>
      <p:grpSp>
        <p:nvGrpSpPr>
          <p:cNvPr name="Group 6" id="6"/>
          <p:cNvGrpSpPr/>
          <p:nvPr/>
        </p:nvGrpSpPr>
        <p:grpSpPr>
          <a:xfrm rot="0">
            <a:off x="10653621" y="4097174"/>
            <a:ext cx="831074" cy="831074"/>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396427" y="800894"/>
            <a:ext cx="10088268" cy="3378199"/>
          </a:xfrm>
          <a:prstGeom prst="rect">
            <a:avLst/>
          </a:prstGeom>
        </p:spPr>
        <p:txBody>
          <a:bodyPr anchor="t" rtlCol="false" tIns="0" lIns="0" bIns="0" rIns="0">
            <a:spAutoFit/>
          </a:bodyPr>
          <a:lstStyle/>
          <a:p>
            <a:pPr algn="l" marL="0" indent="0" lvl="0">
              <a:lnSpc>
                <a:spcPts val="12999"/>
              </a:lnSpc>
              <a:spcBef>
                <a:spcPct val="0"/>
              </a:spcBef>
            </a:pPr>
            <a:r>
              <a:rPr lang="en-US" sz="12999">
                <a:solidFill>
                  <a:srgbClr val="000000"/>
                </a:solidFill>
                <a:latin typeface="Anton"/>
                <a:ea typeface="Anton"/>
                <a:cs typeface="Anton"/>
                <a:sym typeface="Anton"/>
              </a:rPr>
              <a:t>PROPOSED SYSTEM</a:t>
            </a:r>
          </a:p>
        </p:txBody>
      </p:sp>
      <p:sp>
        <p:nvSpPr>
          <p:cNvPr name="TextBox 10" id="10"/>
          <p:cNvSpPr txBox="true"/>
          <p:nvPr/>
        </p:nvSpPr>
        <p:spPr>
          <a:xfrm rot="0">
            <a:off x="1396427" y="4759542"/>
            <a:ext cx="7395906" cy="807120"/>
          </a:xfrm>
          <a:prstGeom prst="rect">
            <a:avLst/>
          </a:prstGeom>
        </p:spPr>
        <p:txBody>
          <a:bodyPr anchor="t" rtlCol="false" tIns="0" lIns="0" bIns="0" rIns="0">
            <a:spAutoFit/>
          </a:bodyPr>
          <a:lstStyle/>
          <a:p>
            <a:pPr algn="l">
              <a:lnSpc>
                <a:spcPts val="3148"/>
              </a:lnSpc>
            </a:pPr>
            <a:r>
              <a:rPr lang="en-US" sz="3148">
                <a:solidFill>
                  <a:srgbClr val="000000"/>
                </a:solidFill>
                <a:latin typeface="Montserrat"/>
                <a:ea typeface="Montserrat"/>
                <a:cs typeface="Montserrat"/>
                <a:sym typeface="Montserrat"/>
              </a:rPr>
              <a:t>The following is the implementation process that must be carried out:</a:t>
            </a:r>
          </a:p>
        </p:txBody>
      </p:sp>
      <p:grpSp>
        <p:nvGrpSpPr>
          <p:cNvPr name="Group 11" id="11"/>
          <p:cNvGrpSpPr/>
          <p:nvPr/>
        </p:nvGrpSpPr>
        <p:grpSpPr>
          <a:xfrm rot="0">
            <a:off x="10907772" y="7350909"/>
            <a:ext cx="7175097" cy="843325"/>
            <a:chOff x="0" y="0"/>
            <a:chExt cx="2617078" cy="307598"/>
          </a:xfrm>
        </p:grpSpPr>
        <p:sp>
          <p:nvSpPr>
            <p:cNvPr name="Freeform 12" id="12"/>
            <p:cNvSpPr/>
            <p:nvPr/>
          </p:nvSpPr>
          <p:spPr>
            <a:xfrm flipH="false" flipV="false" rot="0">
              <a:off x="0" y="0"/>
              <a:ext cx="2617078" cy="307598"/>
            </a:xfrm>
            <a:custGeom>
              <a:avLst/>
              <a:gdLst/>
              <a:ahLst/>
              <a:cxnLst/>
              <a:rect r="r" b="b" t="t" l="l"/>
              <a:pathLst>
                <a:path h="307598" w="2617078">
                  <a:moveTo>
                    <a:pt x="58266" y="0"/>
                  </a:moveTo>
                  <a:lnTo>
                    <a:pt x="2558812" y="0"/>
                  </a:lnTo>
                  <a:cubicBezTo>
                    <a:pt x="2574265" y="0"/>
                    <a:pt x="2589085" y="6139"/>
                    <a:pt x="2600012" y="17066"/>
                  </a:cubicBezTo>
                  <a:cubicBezTo>
                    <a:pt x="2610939" y="27993"/>
                    <a:pt x="2617078" y="42813"/>
                    <a:pt x="2617078" y="58266"/>
                  </a:cubicBezTo>
                  <a:lnTo>
                    <a:pt x="2617078" y="249332"/>
                  </a:lnTo>
                  <a:cubicBezTo>
                    <a:pt x="2617078" y="281512"/>
                    <a:pt x="2590991" y="307598"/>
                    <a:pt x="2558812" y="307598"/>
                  </a:cubicBezTo>
                  <a:lnTo>
                    <a:pt x="58266" y="307598"/>
                  </a:lnTo>
                  <a:cubicBezTo>
                    <a:pt x="26087" y="307598"/>
                    <a:pt x="0" y="281512"/>
                    <a:pt x="0" y="249332"/>
                  </a:cubicBezTo>
                  <a:lnTo>
                    <a:pt x="0" y="58266"/>
                  </a:lnTo>
                  <a:cubicBezTo>
                    <a:pt x="0" y="26087"/>
                    <a:pt x="26087" y="0"/>
                    <a:pt x="58266" y="0"/>
                  </a:cubicBezTo>
                  <a:close/>
                </a:path>
              </a:pathLst>
            </a:custGeom>
            <a:solidFill>
              <a:srgbClr val="2E3034"/>
            </a:solidFill>
          </p:spPr>
        </p:sp>
        <p:sp>
          <p:nvSpPr>
            <p:cNvPr name="TextBox 13" id="13"/>
            <p:cNvSpPr txBox="true"/>
            <p:nvPr/>
          </p:nvSpPr>
          <p:spPr>
            <a:xfrm>
              <a:off x="0" y="-38100"/>
              <a:ext cx="2617078" cy="345698"/>
            </a:xfrm>
            <a:prstGeom prst="rect">
              <a:avLst/>
            </a:prstGeom>
          </p:spPr>
          <p:txBody>
            <a:bodyPr anchor="ctr" rtlCol="false" tIns="49246" lIns="49246" bIns="49246" rIns="49246"/>
            <a:lstStyle/>
            <a:p>
              <a:pPr algn="ctr">
                <a:lnSpc>
                  <a:spcPts val="2659"/>
                </a:lnSpc>
              </a:pPr>
            </a:p>
          </p:txBody>
        </p:sp>
      </p:grpSp>
      <p:grpSp>
        <p:nvGrpSpPr>
          <p:cNvPr name="Group 14" id="14"/>
          <p:cNvGrpSpPr/>
          <p:nvPr/>
        </p:nvGrpSpPr>
        <p:grpSpPr>
          <a:xfrm rot="0">
            <a:off x="10844281" y="5060459"/>
            <a:ext cx="7119737" cy="992689"/>
            <a:chOff x="0" y="0"/>
            <a:chExt cx="2596885" cy="362078"/>
          </a:xfrm>
        </p:grpSpPr>
        <p:sp>
          <p:nvSpPr>
            <p:cNvPr name="Freeform 15" id="15"/>
            <p:cNvSpPr/>
            <p:nvPr/>
          </p:nvSpPr>
          <p:spPr>
            <a:xfrm flipH="false" flipV="false" rot="0">
              <a:off x="0" y="0"/>
              <a:ext cx="2596885" cy="362078"/>
            </a:xfrm>
            <a:custGeom>
              <a:avLst/>
              <a:gdLst/>
              <a:ahLst/>
              <a:cxnLst/>
              <a:rect r="r" b="b" t="t" l="l"/>
              <a:pathLst>
                <a:path h="362078" w="2596885">
                  <a:moveTo>
                    <a:pt x="58719" y="0"/>
                  </a:moveTo>
                  <a:lnTo>
                    <a:pt x="2538166" y="0"/>
                  </a:lnTo>
                  <a:cubicBezTo>
                    <a:pt x="2570596" y="0"/>
                    <a:pt x="2596885" y="26289"/>
                    <a:pt x="2596885" y="58719"/>
                  </a:cubicBezTo>
                  <a:lnTo>
                    <a:pt x="2596885" y="303359"/>
                  </a:lnTo>
                  <a:cubicBezTo>
                    <a:pt x="2596885" y="318932"/>
                    <a:pt x="2590699" y="333867"/>
                    <a:pt x="2579687" y="344879"/>
                  </a:cubicBezTo>
                  <a:cubicBezTo>
                    <a:pt x="2568675" y="355891"/>
                    <a:pt x="2553739" y="362078"/>
                    <a:pt x="2538166" y="362078"/>
                  </a:cubicBezTo>
                  <a:lnTo>
                    <a:pt x="58719" y="362078"/>
                  </a:lnTo>
                  <a:cubicBezTo>
                    <a:pt x="26289" y="362078"/>
                    <a:pt x="0" y="335788"/>
                    <a:pt x="0" y="303359"/>
                  </a:cubicBezTo>
                  <a:lnTo>
                    <a:pt x="0" y="58719"/>
                  </a:lnTo>
                  <a:cubicBezTo>
                    <a:pt x="0" y="43146"/>
                    <a:pt x="6186" y="28210"/>
                    <a:pt x="17198" y="17198"/>
                  </a:cubicBezTo>
                  <a:cubicBezTo>
                    <a:pt x="28210" y="6186"/>
                    <a:pt x="43146" y="0"/>
                    <a:pt x="58719" y="0"/>
                  </a:cubicBezTo>
                  <a:close/>
                </a:path>
              </a:pathLst>
            </a:custGeom>
            <a:solidFill>
              <a:srgbClr val="2E3034"/>
            </a:solidFill>
          </p:spPr>
        </p:sp>
        <p:sp>
          <p:nvSpPr>
            <p:cNvPr name="TextBox 16" id="16"/>
            <p:cNvSpPr txBox="true"/>
            <p:nvPr/>
          </p:nvSpPr>
          <p:spPr>
            <a:xfrm>
              <a:off x="0" y="-38100"/>
              <a:ext cx="2596885" cy="400178"/>
            </a:xfrm>
            <a:prstGeom prst="rect">
              <a:avLst/>
            </a:prstGeom>
          </p:spPr>
          <p:txBody>
            <a:bodyPr anchor="ctr" rtlCol="false" tIns="49246" lIns="49246" bIns="49246" rIns="49246"/>
            <a:lstStyle/>
            <a:p>
              <a:pPr algn="ctr">
                <a:lnSpc>
                  <a:spcPts val="2659"/>
                </a:lnSpc>
              </a:pPr>
            </a:p>
          </p:txBody>
        </p:sp>
      </p:grpSp>
      <p:grpSp>
        <p:nvGrpSpPr>
          <p:cNvPr name="Group 17" id="17"/>
          <p:cNvGrpSpPr/>
          <p:nvPr/>
        </p:nvGrpSpPr>
        <p:grpSpPr>
          <a:xfrm rot="0">
            <a:off x="10653621" y="5127737"/>
            <a:ext cx="831074" cy="83107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0788920" y="8340566"/>
            <a:ext cx="7175097" cy="917734"/>
            <a:chOff x="0" y="0"/>
            <a:chExt cx="2617078" cy="334738"/>
          </a:xfrm>
        </p:grpSpPr>
        <p:sp>
          <p:nvSpPr>
            <p:cNvPr name="Freeform 21" id="21"/>
            <p:cNvSpPr/>
            <p:nvPr/>
          </p:nvSpPr>
          <p:spPr>
            <a:xfrm flipH="false" flipV="false" rot="0">
              <a:off x="0" y="0"/>
              <a:ext cx="2617078" cy="334738"/>
            </a:xfrm>
            <a:custGeom>
              <a:avLst/>
              <a:gdLst/>
              <a:ahLst/>
              <a:cxnLst/>
              <a:rect r="r" b="b" t="t" l="l"/>
              <a:pathLst>
                <a:path h="334738" w="2617078">
                  <a:moveTo>
                    <a:pt x="58266" y="0"/>
                  </a:moveTo>
                  <a:lnTo>
                    <a:pt x="2558812" y="0"/>
                  </a:lnTo>
                  <a:cubicBezTo>
                    <a:pt x="2574265" y="0"/>
                    <a:pt x="2589085" y="6139"/>
                    <a:pt x="2600012" y="17066"/>
                  </a:cubicBezTo>
                  <a:cubicBezTo>
                    <a:pt x="2610939" y="27993"/>
                    <a:pt x="2617078" y="42813"/>
                    <a:pt x="2617078" y="58266"/>
                  </a:cubicBezTo>
                  <a:lnTo>
                    <a:pt x="2617078" y="276472"/>
                  </a:lnTo>
                  <a:cubicBezTo>
                    <a:pt x="2617078" y="308652"/>
                    <a:pt x="2590991" y="334738"/>
                    <a:pt x="2558812" y="334738"/>
                  </a:cubicBezTo>
                  <a:lnTo>
                    <a:pt x="58266" y="334738"/>
                  </a:lnTo>
                  <a:cubicBezTo>
                    <a:pt x="26087" y="334738"/>
                    <a:pt x="0" y="308652"/>
                    <a:pt x="0" y="276472"/>
                  </a:cubicBezTo>
                  <a:lnTo>
                    <a:pt x="0" y="58266"/>
                  </a:lnTo>
                  <a:cubicBezTo>
                    <a:pt x="0" y="26087"/>
                    <a:pt x="26087" y="0"/>
                    <a:pt x="58266" y="0"/>
                  </a:cubicBezTo>
                  <a:close/>
                </a:path>
              </a:pathLst>
            </a:custGeom>
            <a:solidFill>
              <a:srgbClr val="2E3034"/>
            </a:solidFill>
          </p:spPr>
        </p:sp>
        <p:sp>
          <p:nvSpPr>
            <p:cNvPr name="TextBox 22" id="22"/>
            <p:cNvSpPr txBox="true"/>
            <p:nvPr/>
          </p:nvSpPr>
          <p:spPr>
            <a:xfrm>
              <a:off x="0" y="-38100"/>
              <a:ext cx="2617078" cy="372838"/>
            </a:xfrm>
            <a:prstGeom prst="rect">
              <a:avLst/>
            </a:prstGeom>
          </p:spPr>
          <p:txBody>
            <a:bodyPr anchor="ctr" rtlCol="false" tIns="49246" lIns="49246" bIns="49246" rIns="49246"/>
            <a:lstStyle/>
            <a:p>
              <a:pPr algn="ctr">
                <a:lnSpc>
                  <a:spcPts val="2659"/>
                </a:lnSpc>
              </a:pPr>
            </a:p>
          </p:txBody>
        </p:sp>
      </p:grpSp>
      <p:grpSp>
        <p:nvGrpSpPr>
          <p:cNvPr name="Group 23" id="23"/>
          <p:cNvGrpSpPr/>
          <p:nvPr/>
        </p:nvGrpSpPr>
        <p:grpSpPr>
          <a:xfrm rot="0">
            <a:off x="11020118" y="6243648"/>
            <a:ext cx="6950404" cy="992961"/>
            <a:chOff x="0" y="0"/>
            <a:chExt cx="2535122" cy="362177"/>
          </a:xfrm>
        </p:grpSpPr>
        <p:sp>
          <p:nvSpPr>
            <p:cNvPr name="Freeform 24" id="24"/>
            <p:cNvSpPr/>
            <p:nvPr/>
          </p:nvSpPr>
          <p:spPr>
            <a:xfrm flipH="false" flipV="false" rot="0">
              <a:off x="0" y="0"/>
              <a:ext cx="2535122" cy="362177"/>
            </a:xfrm>
            <a:custGeom>
              <a:avLst/>
              <a:gdLst/>
              <a:ahLst/>
              <a:cxnLst/>
              <a:rect r="r" b="b" t="t" l="l"/>
              <a:pathLst>
                <a:path h="362177" w="2535122">
                  <a:moveTo>
                    <a:pt x="60150" y="0"/>
                  </a:moveTo>
                  <a:lnTo>
                    <a:pt x="2474972" y="0"/>
                  </a:lnTo>
                  <a:cubicBezTo>
                    <a:pt x="2508192" y="0"/>
                    <a:pt x="2535122" y="26930"/>
                    <a:pt x="2535122" y="60150"/>
                  </a:cubicBezTo>
                  <a:lnTo>
                    <a:pt x="2535122" y="302028"/>
                  </a:lnTo>
                  <a:cubicBezTo>
                    <a:pt x="2535122" y="317980"/>
                    <a:pt x="2528785" y="333280"/>
                    <a:pt x="2517504" y="344560"/>
                  </a:cubicBezTo>
                  <a:cubicBezTo>
                    <a:pt x="2506224" y="355840"/>
                    <a:pt x="2490925" y="362177"/>
                    <a:pt x="2474972" y="362177"/>
                  </a:cubicBezTo>
                  <a:lnTo>
                    <a:pt x="60150" y="362177"/>
                  </a:lnTo>
                  <a:cubicBezTo>
                    <a:pt x="44197" y="362177"/>
                    <a:pt x="28898" y="355840"/>
                    <a:pt x="17617" y="344560"/>
                  </a:cubicBezTo>
                  <a:cubicBezTo>
                    <a:pt x="6337" y="333280"/>
                    <a:pt x="0" y="317980"/>
                    <a:pt x="0" y="302028"/>
                  </a:cubicBezTo>
                  <a:lnTo>
                    <a:pt x="0" y="60150"/>
                  </a:lnTo>
                  <a:cubicBezTo>
                    <a:pt x="0" y="44197"/>
                    <a:pt x="6337" y="28898"/>
                    <a:pt x="17617" y="17617"/>
                  </a:cubicBezTo>
                  <a:cubicBezTo>
                    <a:pt x="28898" y="6337"/>
                    <a:pt x="44197" y="0"/>
                    <a:pt x="60150" y="0"/>
                  </a:cubicBezTo>
                  <a:close/>
                </a:path>
              </a:pathLst>
            </a:custGeom>
            <a:solidFill>
              <a:srgbClr val="2E3034"/>
            </a:solidFill>
          </p:spPr>
        </p:sp>
        <p:sp>
          <p:nvSpPr>
            <p:cNvPr name="TextBox 25" id="25"/>
            <p:cNvSpPr txBox="true"/>
            <p:nvPr/>
          </p:nvSpPr>
          <p:spPr>
            <a:xfrm>
              <a:off x="0" y="-38100"/>
              <a:ext cx="2535122" cy="400277"/>
            </a:xfrm>
            <a:prstGeom prst="rect">
              <a:avLst/>
            </a:prstGeom>
          </p:spPr>
          <p:txBody>
            <a:bodyPr anchor="ctr" rtlCol="false" tIns="49246" lIns="49246" bIns="49246" rIns="49246"/>
            <a:lstStyle/>
            <a:p>
              <a:pPr algn="ctr">
                <a:lnSpc>
                  <a:spcPts val="2659"/>
                </a:lnSpc>
              </a:pPr>
            </a:p>
          </p:txBody>
        </p:sp>
      </p:grpSp>
      <p:grpSp>
        <p:nvGrpSpPr>
          <p:cNvPr name="Group 26" id="26"/>
          <p:cNvGrpSpPr/>
          <p:nvPr/>
        </p:nvGrpSpPr>
        <p:grpSpPr>
          <a:xfrm rot="0">
            <a:off x="10653621" y="6261270"/>
            <a:ext cx="831074" cy="83107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10803030" y="4369593"/>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01</a:t>
            </a:r>
          </a:p>
        </p:txBody>
      </p:sp>
      <p:sp>
        <p:nvSpPr>
          <p:cNvPr name="TextBox 30" id="30"/>
          <p:cNvSpPr txBox="true"/>
          <p:nvPr/>
        </p:nvSpPr>
        <p:spPr>
          <a:xfrm rot="0">
            <a:off x="10803030" y="5400156"/>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02</a:t>
            </a:r>
          </a:p>
        </p:txBody>
      </p:sp>
      <p:sp>
        <p:nvSpPr>
          <p:cNvPr name="TextBox 31" id="31"/>
          <p:cNvSpPr txBox="true"/>
          <p:nvPr/>
        </p:nvSpPr>
        <p:spPr>
          <a:xfrm rot="0">
            <a:off x="10803030" y="6523787"/>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03</a:t>
            </a:r>
          </a:p>
        </p:txBody>
      </p:sp>
      <p:grpSp>
        <p:nvGrpSpPr>
          <p:cNvPr name="Group 32" id="32"/>
          <p:cNvGrpSpPr/>
          <p:nvPr/>
        </p:nvGrpSpPr>
        <p:grpSpPr>
          <a:xfrm rot="0">
            <a:off x="10653621" y="7437330"/>
            <a:ext cx="831074" cy="831074"/>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34" id="3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10803030" y="7709749"/>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04</a:t>
            </a:r>
          </a:p>
        </p:txBody>
      </p:sp>
      <p:grpSp>
        <p:nvGrpSpPr>
          <p:cNvPr name="Group 36" id="36"/>
          <p:cNvGrpSpPr/>
          <p:nvPr/>
        </p:nvGrpSpPr>
        <p:grpSpPr>
          <a:xfrm rot="0">
            <a:off x="10653621" y="8396232"/>
            <a:ext cx="831074" cy="831074"/>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3676B"/>
            </a:solidFill>
          </p:spPr>
        </p:sp>
        <p:sp>
          <p:nvSpPr>
            <p:cNvPr name="TextBox 38" id="3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39" id="39"/>
          <p:cNvSpPr txBox="true"/>
          <p:nvPr/>
        </p:nvSpPr>
        <p:spPr>
          <a:xfrm rot="0">
            <a:off x="10803030" y="8668652"/>
            <a:ext cx="532257" cy="333860"/>
          </a:xfrm>
          <a:prstGeom prst="rect">
            <a:avLst/>
          </a:prstGeom>
        </p:spPr>
        <p:txBody>
          <a:bodyPr anchor="t" rtlCol="false" tIns="0" lIns="0" bIns="0" rIns="0">
            <a:spAutoFit/>
          </a:bodyPr>
          <a:lstStyle/>
          <a:p>
            <a:pPr algn="ctr">
              <a:lnSpc>
                <a:spcPts val="2516"/>
              </a:lnSpc>
            </a:pPr>
            <a:r>
              <a:rPr lang="en-US" sz="2516" b="true">
                <a:solidFill>
                  <a:srgbClr val="F6F4F1"/>
                </a:solidFill>
                <a:latin typeface="Montserrat Bold"/>
                <a:ea typeface="Montserrat Bold"/>
                <a:cs typeface="Montserrat Bold"/>
                <a:sym typeface="Montserrat Bold"/>
              </a:rPr>
              <a:t>05</a:t>
            </a:r>
          </a:p>
        </p:txBody>
      </p:sp>
      <p:grpSp>
        <p:nvGrpSpPr>
          <p:cNvPr name="Group 40" id="40"/>
          <p:cNvGrpSpPr/>
          <p:nvPr/>
        </p:nvGrpSpPr>
        <p:grpSpPr>
          <a:xfrm rot="0">
            <a:off x="1396427" y="6053148"/>
            <a:ext cx="8244535" cy="3388368"/>
            <a:chOff x="0" y="0"/>
            <a:chExt cx="6591999" cy="2709203"/>
          </a:xfrm>
        </p:grpSpPr>
        <p:sp>
          <p:nvSpPr>
            <p:cNvPr name="Freeform 41" id="41"/>
            <p:cNvSpPr/>
            <p:nvPr/>
          </p:nvSpPr>
          <p:spPr>
            <a:xfrm flipH="false" flipV="false" rot="0">
              <a:off x="-2543" y="-2580"/>
              <a:ext cx="6602185" cy="2715810"/>
            </a:xfrm>
            <a:custGeom>
              <a:avLst/>
              <a:gdLst/>
              <a:ahLst/>
              <a:cxnLst/>
              <a:rect r="r" b="b" t="t" l="l"/>
              <a:pathLst>
                <a:path h="2715810" w="6602185">
                  <a:moveTo>
                    <a:pt x="2229125" y="1352471"/>
                  </a:moveTo>
                  <a:cubicBezTo>
                    <a:pt x="2229125" y="1243457"/>
                    <a:pt x="2231319" y="1134443"/>
                    <a:pt x="2229125" y="1025429"/>
                  </a:cubicBezTo>
                  <a:cubicBezTo>
                    <a:pt x="2226931" y="813457"/>
                    <a:pt x="1744322" y="664067"/>
                    <a:pt x="1053314" y="658684"/>
                  </a:cubicBezTo>
                  <a:cubicBezTo>
                    <a:pt x="463215" y="649263"/>
                    <a:pt x="9124" y="495162"/>
                    <a:pt x="39836" y="313472"/>
                  </a:cubicBezTo>
                  <a:cubicBezTo>
                    <a:pt x="68353" y="143895"/>
                    <a:pt x="515863" y="8636"/>
                    <a:pt x="1068670" y="2580"/>
                  </a:cubicBezTo>
                  <a:cubicBezTo>
                    <a:pt x="1649994" y="40"/>
                    <a:pt x="2123828" y="144568"/>
                    <a:pt x="2139184" y="324912"/>
                  </a:cubicBezTo>
                  <a:cubicBezTo>
                    <a:pt x="2154540" y="534865"/>
                    <a:pt x="2626181" y="680217"/>
                    <a:pt x="3310608" y="686947"/>
                  </a:cubicBezTo>
                  <a:cubicBezTo>
                    <a:pt x="3916062" y="693003"/>
                    <a:pt x="4363573" y="833645"/>
                    <a:pt x="4365766" y="1020045"/>
                  </a:cubicBezTo>
                  <a:cubicBezTo>
                    <a:pt x="4367960" y="1240092"/>
                    <a:pt x="4365766" y="1460812"/>
                    <a:pt x="4365766" y="1680859"/>
                  </a:cubicBezTo>
                  <a:cubicBezTo>
                    <a:pt x="4365766" y="1900907"/>
                    <a:pt x="4841794" y="2048950"/>
                    <a:pt x="5552545" y="2056353"/>
                  </a:cubicBezTo>
                  <a:cubicBezTo>
                    <a:pt x="6142644" y="2058371"/>
                    <a:pt x="6605972" y="2207088"/>
                    <a:pt x="6602162" y="2388106"/>
                  </a:cubicBezTo>
                  <a:cubicBezTo>
                    <a:pt x="6598352" y="2569123"/>
                    <a:pt x="6116320" y="2715593"/>
                    <a:pt x="5526221" y="2711783"/>
                  </a:cubicBezTo>
                  <a:cubicBezTo>
                    <a:pt x="4944897" y="2711783"/>
                    <a:pt x="4475450" y="2568450"/>
                    <a:pt x="4460094" y="2387432"/>
                  </a:cubicBezTo>
                  <a:cubicBezTo>
                    <a:pt x="4444739" y="2180844"/>
                    <a:pt x="3962130" y="2032127"/>
                    <a:pt x="3293058" y="2026744"/>
                  </a:cubicBezTo>
                  <a:cubicBezTo>
                    <a:pt x="2687603" y="2022706"/>
                    <a:pt x="2235706" y="1882065"/>
                    <a:pt x="2231319" y="1695664"/>
                  </a:cubicBezTo>
                  <a:cubicBezTo>
                    <a:pt x="2226931" y="1581266"/>
                    <a:pt x="2231319" y="1466869"/>
                    <a:pt x="2229125" y="1352471"/>
                  </a:cubicBezTo>
                  <a:close/>
                  <a:moveTo>
                    <a:pt x="6595812" y="1015335"/>
                  </a:moveTo>
                  <a:lnTo>
                    <a:pt x="6595812" y="1688935"/>
                  </a:lnTo>
                  <a:cubicBezTo>
                    <a:pt x="6594542" y="1880719"/>
                    <a:pt x="6131676" y="2027417"/>
                    <a:pt x="5526221" y="2026744"/>
                  </a:cubicBezTo>
                  <a:cubicBezTo>
                    <a:pt x="4920767" y="2026071"/>
                    <a:pt x="4462288" y="1880719"/>
                    <a:pt x="4460095" y="1690953"/>
                  </a:cubicBezTo>
                  <a:cubicBezTo>
                    <a:pt x="4460095" y="1237401"/>
                    <a:pt x="4460095" y="783848"/>
                    <a:pt x="4462288" y="330968"/>
                  </a:cubicBezTo>
                  <a:cubicBezTo>
                    <a:pt x="4457901" y="150624"/>
                    <a:pt x="4931735" y="2580"/>
                    <a:pt x="5519640" y="40"/>
                  </a:cubicBezTo>
                  <a:cubicBezTo>
                    <a:pt x="6048317" y="-2500"/>
                    <a:pt x="6498020" y="116978"/>
                    <a:pt x="6581379" y="277134"/>
                  </a:cubicBezTo>
                  <a:cubicBezTo>
                    <a:pt x="6592348" y="298668"/>
                    <a:pt x="6595812" y="320874"/>
                    <a:pt x="6594542" y="342408"/>
                  </a:cubicBezTo>
                  <a:cubicBezTo>
                    <a:pt x="6595812" y="567166"/>
                    <a:pt x="6597082" y="791250"/>
                    <a:pt x="6595812" y="1015335"/>
                  </a:cubicBezTo>
                  <a:close/>
                  <a:moveTo>
                    <a:pt x="1075251" y="1369967"/>
                  </a:moveTo>
                  <a:cubicBezTo>
                    <a:pt x="1660963" y="1371986"/>
                    <a:pt x="2126022" y="1515319"/>
                    <a:pt x="2139184" y="1699028"/>
                  </a:cubicBezTo>
                  <a:cubicBezTo>
                    <a:pt x="2150153" y="1863895"/>
                    <a:pt x="2479204" y="1998481"/>
                    <a:pt x="2990331" y="2042221"/>
                  </a:cubicBezTo>
                  <a:cubicBezTo>
                    <a:pt x="3100015" y="2050969"/>
                    <a:pt x="3211892" y="2055007"/>
                    <a:pt x="3325963" y="2055680"/>
                  </a:cubicBezTo>
                  <a:cubicBezTo>
                    <a:pt x="3889738" y="2063082"/>
                    <a:pt x="4341636" y="2197667"/>
                    <a:pt x="4365766" y="2367245"/>
                  </a:cubicBezTo>
                  <a:cubicBezTo>
                    <a:pt x="4394284" y="2540860"/>
                    <a:pt x="3975292" y="2690922"/>
                    <a:pt x="3411517" y="2709764"/>
                  </a:cubicBezTo>
                  <a:cubicBezTo>
                    <a:pt x="2788512" y="2749883"/>
                    <a:pt x="2251062" y="2584600"/>
                    <a:pt x="2231319" y="2384068"/>
                  </a:cubicBezTo>
                  <a:cubicBezTo>
                    <a:pt x="2213769" y="2234005"/>
                    <a:pt x="1992208" y="2122972"/>
                    <a:pt x="1546891" y="2061063"/>
                  </a:cubicBezTo>
                  <a:cubicBezTo>
                    <a:pt x="1397722" y="2039530"/>
                    <a:pt x="1220034" y="2030781"/>
                    <a:pt x="1053314" y="2028090"/>
                  </a:cubicBezTo>
                  <a:cubicBezTo>
                    <a:pt x="496120" y="2020014"/>
                    <a:pt x="48610" y="1892831"/>
                    <a:pt x="6930" y="1725273"/>
                  </a:cubicBezTo>
                  <a:cubicBezTo>
                    <a:pt x="-20317" y="1557041"/>
                    <a:pt x="342563" y="1405632"/>
                    <a:pt x="884401" y="1376023"/>
                  </a:cubicBezTo>
                  <a:cubicBezTo>
                    <a:pt x="948018" y="1372659"/>
                    <a:pt x="1011634" y="1371986"/>
                    <a:pt x="1075251" y="1369967"/>
                  </a:cubicBezTo>
                  <a:close/>
                  <a:moveTo>
                    <a:pt x="4737" y="1013989"/>
                  </a:moveTo>
                  <a:cubicBezTo>
                    <a:pt x="6930" y="832972"/>
                    <a:pt x="485152" y="686274"/>
                    <a:pt x="1075251" y="686947"/>
                  </a:cubicBezTo>
                  <a:cubicBezTo>
                    <a:pt x="1665350" y="687619"/>
                    <a:pt x="2143572" y="834318"/>
                    <a:pt x="2141378" y="1015335"/>
                  </a:cubicBezTo>
                  <a:cubicBezTo>
                    <a:pt x="2139184" y="1196352"/>
                    <a:pt x="1663156" y="1342377"/>
                    <a:pt x="1073057" y="1342377"/>
                  </a:cubicBezTo>
                  <a:cubicBezTo>
                    <a:pt x="482958" y="1342377"/>
                    <a:pt x="4737" y="1195679"/>
                    <a:pt x="4737" y="1014662"/>
                  </a:cubicBezTo>
                  <a:cubicBezTo>
                    <a:pt x="4737" y="1014662"/>
                    <a:pt x="4737" y="1013989"/>
                    <a:pt x="4737" y="1013989"/>
                  </a:cubicBezTo>
                  <a:close/>
                  <a:moveTo>
                    <a:pt x="3299639" y="2580"/>
                  </a:moveTo>
                  <a:cubicBezTo>
                    <a:pt x="2707347" y="1310"/>
                    <a:pt x="2226931" y="147932"/>
                    <a:pt x="2224738" y="329622"/>
                  </a:cubicBezTo>
                  <a:cubicBezTo>
                    <a:pt x="2222544" y="511313"/>
                    <a:pt x="2698572" y="658684"/>
                    <a:pt x="3290865" y="659357"/>
                  </a:cubicBezTo>
                  <a:cubicBezTo>
                    <a:pt x="3883157" y="660029"/>
                    <a:pt x="4363573" y="514004"/>
                    <a:pt x="4365766" y="332314"/>
                  </a:cubicBezTo>
                  <a:cubicBezTo>
                    <a:pt x="4365766" y="330968"/>
                    <a:pt x="4365766" y="330295"/>
                    <a:pt x="4365766" y="328949"/>
                  </a:cubicBezTo>
                  <a:cubicBezTo>
                    <a:pt x="4361379" y="149278"/>
                    <a:pt x="3885351" y="3926"/>
                    <a:pt x="3299639" y="2580"/>
                  </a:cubicBezTo>
                  <a:close/>
                  <a:moveTo>
                    <a:pt x="1073057" y="2055680"/>
                  </a:moveTo>
                  <a:cubicBezTo>
                    <a:pt x="480765" y="2055007"/>
                    <a:pt x="1273" y="2201032"/>
                    <a:pt x="3" y="2382722"/>
                  </a:cubicBezTo>
                  <a:cubicBezTo>
                    <a:pt x="-1267" y="2564412"/>
                    <a:pt x="471990" y="2711783"/>
                    <a:pt x="1064283" y="2713053"/>
                  </a:cubicBezTo>
                  <a:cubicBezTo>
                    <a:pt x="1656575" y="2714323"/>
                    <a:pt x="2136991" y="2567104"/>
                    <a:pt x="2139184" y="2385414"/>
                  </a:cubicBezTo>
                  <a:cubicBezTo>
                    <a:pt x="2139184" y="2384068"/>
                    <a:pt x="2139184" y="2383395"/>
                    <a:pt x="2139184" y="2382049"/>
                  </a:cubicBezTo>
                  <a:cubicBezTo>
                    <a:pt x="2134797" y="2202378"/>
                    <a:pt x="1658769" y="2057025"/>
                    <a:pt x="1073057" y="2055680"/>
                  </a:cubicBezTo>
                  <a:close/>
                </a:path>
              </a:pathLst>
            </a:custGeom>
            <a:blipFill>
              <a:blip r:embed="rId4"/>
              <a:stretch>
                <a:fillRect l="-4367" t="-61098" r="-1454" b="-10404"/>
              </a:stretch>
            </a:blipFill>
          </p:spPr>
        </p:sp>
      </p:grpSp>
      <p:grpSp>
        <p:nvGrpSpPr>
          <p:cNvPr name="Group 42" id="42"/>
          <p:cNvGrpSpPr/>
          <p:nvPr/>
        </p:nvGrpSpPr>
        <p:grpSpPr>
          <a:xfrm rot="0">
            <a:off x="14024567" y="1497344"/>
            <a:ext cx="1056780" cy="1056780"/>
            <a:chOff x="0" y="0"/>
            <a:chExt cx="812800" cy="812800"/>
          </a:xfrm>
        </p:grpSpPr>
        <p:sp>
          <p:nvSpPr>
            <p:cNvPr name="Freeform 43" id="4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44" id="4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45" id="45"/>
          <p:cNvSpPr txBox="true"/>
          <p:nvPr/>
        </p:nvSpPr>
        <p:spPr>
          <a:xfrm rot="0">
            <a:off x="14260821" y="1867169"/>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07</a:t>
            </a:r>
          </a:p>
        </p:txBody>
      </p:sp>
      <p:grpSp>
        <p:nvGrpSpPr>
          <p:cNvPr name="Group 46" id="46"/>
          <p:cNvGrpSpPr/>
          <p:nvPr/>
        </p:nvGrpSpPr>
        <p:grpSpPr>
          <a:xfrm rot="0">
            <a:off x="9144000" y="4049963"/>
            <a:ext cx="702259" cy="702259"/>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13725"/>
              </a:srgbClr>
            </a:solidFill>
          </p:spPr>
        </p:sp>
        <p:sp>
          <p:nvSpPr>
            <p:cNvPr name="TextBox 48" id="4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49" id="49"/>
          <p:cNvSpPr txBox="true"/>
          <p:nvPr/>
        </p:nvSpPr>
        <p:spPr>
          <a:xfrm rot="0">
            <a:off x="11150560" y="5311085"/>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Simple explanations</a:t>
            </a:r>
          </a:p>
        </p:txBody>
      </p:sp>
      <p:sp>
        <p:nvSpPr>
          <p:cNvPr name="TextBox 50" id="50"/>
          <p:cNvSpPr txBox="true"/>
          <p:nvPr/>
        </p:nvSpPr>
        <p:spPr>
          <a:xfrm rot="0">
            <a:off x="10924868" y="6472248"/>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Quick summaries</a:t>
            </a:r>
          </a:p>
        </p:txBody>
      </p:sp>
      <p:sp>
        <p:nvSpPr>
          <p:cNvPr name="TextBox 51" id="51"/>
          <p:cNvSpPr txBox="true"/>
          <p:nvPr/>
        </p:nvSpPr>
        <p:spPr>
          <a:xfrm rot="0">
            <a:off x="11831350" y="7475869"/>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Instant quizzes and flashcar</a:t>
            </a:r>
          </a:p>
        </p:txBody>
      </p:sp>
      <p:sp>
        <p:nvSpPr>
          <p:cNvPr name="TextBox 52" id="52"/>
          <p:cNvSpPr txBox="true"/>
          <p:nvPr/>
        </p:nvSpPr>
        <p:spPr>
          <a:xfrm rot="0">
            <a:off x="10750820" y="8540307"/>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24/7 availability</a:t>
            </a:r>
          </a:p>
        </p:txBody>
      </p:sp>
      <p:sp>
        <p:nvSpPr>
          <p:cNvPr name="TextBox 53" id="53"/>
          <p:cNvSpPr txBox="true"/>
          <p:nvPr/>
        </p:nvSpPr>
        <p:spPr>
          <a:xfrm rot="0">
            <a:off x="11777793" y="4279408"/>
            <a:ext cx="5386063" cy="495301"/>
          </a:xfrm>
          <a:prstGeom prst="rect">
            <a:avLst/>
          </a:prstGeom>
        </p:spPr>
        <p:txBody>
          <a:bodyPr anchor="t" rtlCol="false" tIns="0" lIns="0" bIns="0" rIns="0">
            <a:spAutoFit/>
          </a:bodyPr>
          <a:lstStyle/>
          <a:p>
            <a:pPr algn="ctr">
              <a:lnSpc>
                <a:spcPts val="4199"/>
              </a:lnSpc>
              <a:spcBef>
                <a:spcPct val="0"/>
              </a:spcBef>
            </a:pPr>
            <a:r>
              <a:rPr lang="en-US" sz="2999">
                <a:solidFill>
                  <a:srgbClr val="FFFFFF"/>
                </a:solidFill>
                <a:latin typeface="Montserrat"/>
                <a:ea typeface="Montserrat"/>
                <a:cs typeface="Montserrat"/>
                <a:sym typeface="Montserrat"/>
              </a:rPr>
              <a:t>AI-based learning assistant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464084">
            <a:off x="11389486" y="-2766448"/>
            <a:ext cx="8629864" cy="6072286"/>
          </a:xfrm>
          <a:custGeom>
            <a:avLst/>
            <a:gdLst/>
            <a:ahLst/>
            <a:cxnLst/>
            <a:rect r="r" b="b" t="t" l="l"/>
            <a:pathLst>
              <a:path h="6072286" w="8629864">
                <a:moveTo>
                  <a:pt x="0" y="6072287"/>
                </a:moveTo>
                <a:lnTo>
                  <a:pt x="8629864" y="6072287"/>
                </a:lnTo>
                <a:lnTo>
                  <a:pt x="8629864" y="0"/>
                </a:lnTo>
                <a:lnTo>
                  <a:pt x="0" y="0"/>
                </a:lnTo>
                <a:lnTo>
                  <a:pt x="0" y="6072287"/>
                </a:lnTo>
                <a:close/>
              </a:path>
            </a:pathLst>
          </a:custGeom>
          <a:blipFill>
            <a:blip r:embed="rId2">
              <a:alphaModFix amt="5000"/>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123177" y="1020276"/>
            <a:ext cx="8761303" cy="4463026"/>
          </a:xfrm>
          <a:prstGeom prst="rect">
            <a:avLst/>
          </a:prstGeom>
        </p:spPr>
        <p:txBody>
          <a:bodyPr anchor="t" rtlCol="false" tIns="0" lIns="0" bIns="0" rIns="0">
            <a:spAutoFit/>
          </a:bodyPr>
          <a:lstStyle/>
          <a:p>
            <a:pPr algn="r" marL="0" indent="0" lvl="0">
              <a:lnSpc>
                <a:spcPts val="11565"/>
              </a:lnSpc>
              <a:spcBef>
                <a:spcPct val="0"/>
              </a:spcBef>
            </a:pPr>
            <a:r>
              <a:rPr lang="en-US" sz="11565">
                <a:solidFill>
                  <a:srgbClr val="000000"/>
                </a:solidFill>
                <a:latin typeface="Anton"/>
                <a:ea typeface="Anton"/>
                <a:cs typeface="Anton"/>
                <a:sym typeface="Anton"/>
              </a:rPr>
              <a:t>OBJECTIVES OF THE PROPOSED SYSTEM</a:t>
            </a:r>
          </a:p>
        </p:txBody>
      </p:sp>
      <p:grpSp>
        <p:nvGrpSpPr>
          <p:cNvPr name="Group 4" id="4"/>
          <p:cNvGrpSpPr/>
          <p:nvPr/>
        </p:nvGrpSpPr>
        <p:grpSpPr>
          <a:xfrm rot="0">
            <a:off x="-1367982" y="8179212"/>
            <a:ext cx="6803720" cy="680372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7A7C7C">
                <a:alpha val="7843"/>
              </a:srgbClr>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403804" y="6596884"/>
            <a:ext cx="15550747" cy="2661416"/>
            <a:chOff x="0" y="0"/>
            <a:chExt cx="6086924" cy="1041740"/>
          </a:xfrm>
        </p:grpSpPr>
        <p:sp>
          <p:nvSpPr>
            <p:cNvPr name="Freeform 8" id="8"/>
            <p:cNvSpPr/>
            <p:nvPr/>
          </p:nvSpPr>
          <p:spPr>
            <a:xfrm flipH="false" flipV="false" rot="0">
              <a:off x="0" y="0"/>
              <a:ext cx="6086924" cy="1041740"/>
            </a:xfrm>
            <a:custGeom>
              <a:avLst/>
              <a:gdLst/>
              <a:ahLst/>
              <a:cxnLst/>
              <a:rect r="r" b="b" t="t" l="l"/>
              <a:pathLst>
                <a:path h="1041740" w="6086924">
                  <a:moveTo>
                    <a:pt x="26884" y="0"/>
                  </a:moveTo>
                  <a:lnTo>
                    <a:pt x="6060040" y="0"/>
                  </a:lnTo>
                  <a:cubicBezTo>
                    <a:pt x="6067170" y="0"/>
                    <a:pt x="6074008" y="2832"/>
                    <a:pt x="6079050" y="7874"/>
                  </a:cubicBezTo>
                  <a:cubicBezTo>
                    <a:pt x="6084091" y="12916"/>
                    <a:pt x="6086924" y="19754"/>
                    <a:pt x="6086924" y="26884"/>
                  </a:cubicBezTo>
                  <a:lnTo>
                    <a:pt x="6086924" y="1014856"/>
                  </a:lnTo>
                  <a:cubicBezTo>
                    <a:pt x="6086924" y="1029704"/>
                    <a:pt x="6074887" y="1041740"/>
                    <a:pt x="6060040" y="1041740"/>
                  </a:cubicBezTo>
                  <a:lnTo>
                    <a:pt x="26884" y="1041740"/>
                  </a:lnTo>
                  <a:cubicBezTo>
                    <a:pt x="12036" y="1041740"/>
                    <a:pt x="0" y="1029704"/>
                    <a:pt x="0" y="1014856"/>
                  </a:cubicBezTo>
                  <a:lnTo>
                    <a:pt x="0" y="26884"/>
                  </a:lnTo>
                  <a:cubicBezTo>
                    <a:pt x="0" y="12036"/>
                    <a:pt x="12036" y="0"/>
                    <a:pt x="26884" y="0"/>
                  </a:cubicBezTo>
                  <a:close/>
                </a:path>
              </a:pathLst>
            </a:custGeom>
            <a:solidFill>
              <a:srgbClr val="2E3034"/>
            </a:solidFill>
          </p:spPr>
        </p:sp>
        <p:sp>
          <p:nvSpPr>
            <p:cNvPr name="TextBox 9" id="9"/>
            <p:cNvSpPr txBox="true"/>
            <p:nvPr/>
          </p:nvSpPr>
          <p:spPr>
            <a:xfrm>
              <a:off x="0" y="-38100"/>
              <a:ext cx="6086924" cy="1079840"/>
            </a:xfrm>
            <a:prstGeom prst="rect">
              <a:avLst/>
            </a:prstGeom>
          </p:spPr>
          <p:txBody>
            <a:bodyPr anchor="ctr" rtlCol="false" tIns="49246" lIns="49246" bIns="49246" rIns="49246"/>
            <a:lstStyle/>
            <a:p>
              <a:pPr algn="ctr">
                <a:lnSpc>
                  <a:spcPts val="2659"/>
                </a:lnSpc>
              </a:pPr>
            </a:p>
          </p:txBody>
        </p:sp>
      </p:grpSp>
      <p:grpSp>
        <p:nvGrpSpPr>
          <p:cNvPr name="Group 10" id="10"/>
          <p:cNvGrpSpPr/>
          <p:nvPr/>
        </p:nvGrpSpPr>
        <p:grpSpPr>
          <a:xfrm rot="0">
            <a:off x="1403804" y="1222049"/>
            <a:ext cx="5493498" cy="4757741"/>
            <a:chOff x="0" y="0"/>
            <a:chExt cx="4392380" cy="3804098"/>
          </a:xfrm>
        </p:grpSpPr>
        <p:sp>
          <p:nvSpPr>
            <p:cNvPr name="Freeform 11" id="11"/>
            <p:cNvSpPr/>
            <p:nvPr/>
          </p:nvSpPr>
          <p:spPr>
            <a:xfrm flipH="false" flipV="false" rot="0">
              <a:off x="-2544" y="-2569"/>
              <a:ext cx="4402579" cy="3808812"/>
            </a:xfrm>
            <a:custGeom>
              <a:avLst/>
              <a:gdLst/>
              <a:ahLst/>
              <a:cxnLst/>
              <a:rect r="r" b="b" t="t" l="l"/>
              <a:pathLst>
                <a:path h="3808812" w="4402579">
                  <a:moveTo>
                    <a:pt x="1486160" y="1898004"/>
                  </a:moveTo>
                  <a:cubicBezTo>
                    <a:pt x="1486160" y="1744933"/>
                    <a:pt x="1487622" y="1591862"/>
                    <a:pt x="1486160" y="1438791"/>
                  </a:cubicBezTo>
                  <a:cubicBezTo>
                    <a:pt x="1484698" y="1141153"/>
                    <a:pt x="1163126" y="931389"/>
                    <a:pt x="702694" y="923830"/>
                  </a:cubicBezTo>
                  <a:cubicBezTo>
                    <a:pt x="309499" y="910601"/>
                    <a:pt x="6929" y="694223"/>
                    <a:pt x="27393" y="439105"/>
                  </a:cubicBezTo>
                  <a:cubicBezTo>
                    <a:pt x="46395" y="200994"/>
                    <a:pt x="344580" y="11073"/>
                    <a:pt x="712926" y="2569"/>
                  </a:cubicBezTo>
                  <a:cubicBezTo>
                    <a:pt x="1100274" y="29"/>
                    <a:pt x="1415999" y="201939"/>
                    <a:pt x="1426231" y="455168"/>
                  </a:cubicBezTo>
                  <a:cubicBezTo>
                    <a:pt x="1436463" y="749971"/>
                    <a:pt x="1750726" y="954066"/>
                    <a:pt x="2206774" y="963515"/>
                  </a:cubicBezTo>
                  <a:cubicBezTo>
                    <a:pt x="2610200" y="972019"/>
                    <a:pt x="2908385" y="1169499"/>
                    <a:pt x="2909847" y="1431232"/>
                  </a:cubicBezTo>
                  <a:cubicBezTo>
                    <a:pt x="2911309" y="1740209"/>
                    <a:pt x="2909847" y="2050130"/>
                    <a:pt x="2909847" y="2359107"/>
                  </a:cubicBezTo>
                  <a:cubicBezTo>
                    <a:pt x="2909847" y="2668083"/>
                    <a:pt x="3227034" y="2875958"/>
                    <a:pt x="3700621" y="2886352"/>
                  </a:cubicBezTo>
                  <a:cubicBezTo>
                    <a:pt x="4093816" y="2889186"/>
                    <a:pt x="4406354" y="3098005"/>
                    <a:pt x="4402544" y="3352178"/>
                  </a:cubicBezTo>
                  <a:cubicBezTo>
                    <a:pt x="4398734" y="3606352"/>
                    <a:pt x="4076276" y="3810477"/>
                    <a:pt x="3683081" y="3806667"/>
                  </a:cubicBezTo>
                  <a:cubicBezTo>
                    <a:pt x="3295733" y="3806667"/>
                    <a:pt x="2982931" y="3605407"/>
                    <a:pt x="2972699" y="3351234"/>
                  </a:cubicBezTo>
                  <a:cubicBezTo>
                    <a:pt x="2962468" y="3061155"/>
                    <a:pt x="2640896" y="2852336"/>
                    <a:pt x="2195080" y="2844776"/>
                  </a:cubicBezTo>
                  <a:cubicBezTo>
                    <a:pt x="1791653" y="2839107"/>
                    <a:pt x="1490545" y="2641627"/>
                    <a:pt x="1487622" y="2379894"/>
                  </a:cubicBezTo>
                  <a:cubicBezTo>
                    <a:pt x="1484698" y="2219264"/>
                    <a:pt x="1487622" y="2058634"/>
                    <a:pt x="1486160" y="1898004"/>
                  </a:cubicBezTo>
                  <a:close/>
                  <a:moveTo>
                    <a:pt x="4396194" y="1424618"/>
                  </a:moveTo>
                  <a:lnTo>
                    <a:pt x="4396194" y="2370445"/>
                  </a:lnTo>
                  <a:cubicBezTo>
                    <a:pt x="4394924" y="2639737"/>
                    <a:pt x="4086508" y="2845721"/>
                    <a:pt x="3683081" y="2844776"/>
                  </a:cubicBezTo>
                  <a:cubicBezTo>
                    <a:pt x="3279655" y="2843832"/>
                    <a:pt x="2974161" y="2639737"/>
                    <a:pt x="2972700" y="2373280"/>
                  </a:cubicBezTo>
                  <a:cubicBezTo>
                    <a:pt x="2972700" y="1736429"/>
                    <a:pt x="2972700" y="1099578"/>
                    <a:pt x="2974161" y="463672"/>
                  </a:cubicBezTo>
                  <a:cubicBezTo>
                    <a:pt x="2971238" y="210443"/>
                    <a:pt x="3286963" y="2569"/>
                    <a:pt x="3678696" y="29"/>
                  </a:cubicBezTo>
                  <a:cubicBezTo>
                    <a:pt x="4030964" y="-2511"/>
                    <a:pt x="4330610" y="163199"/>
                    <a:pt x="4386154" y="388081"/>
                  </a:cubicBezTo>
                  <a:cubicBezTo>
                    <a:pt x="4393463" y="418317"/>
                    <a:pt x="4396194" y="449499"/>
                    <a:pt x="4394924" y="479735"/>
                  </a:cubicBezTo>
                  <a:cubicBezTo>
                    <a:pt x="4396194" y="795326"/>
                    <a:pt x="4397464" y="1109972"/>
                    <a:pt x="4396194" y="1424618"/>
                  </a:cubicBezTo>
                  <a:close/>
                  <a:moveTo>
                    <a:pt x="717311" y="1922571"/>
                  </a:moveTo>
                  <a:cubicBezTo>
                    <a:pt x="1107582" y="1925406"/>
                    <a:pt x="1417461" y="2126666"/>
                    <a:pt x="1426231" y="2384619"/>
                  </a:cubicBezTo>
                  <a:cubicBezTo>
                    <a:pt x="1433539" y="2616115"/>
                    <a:pt x="1652793" y="2805092"/>
                    <a:pt x="1993367" y="2866509"/>
                  </a:cubicBezTo>
                  <a:cubicBezTo>
                    <a:pt x="2066451" y="2878792"/>
                    <a:pt x="2140998" y="2884462"/>
                    <a:pt x="2217005" y="2885407"/>
                  </a:cubicBezTo>
                  <a:cubicBezTo>
                    <a:pt x="2592660" y="2895800"/>
                    <a:pt x="2893768" y="3084777"/>
                    <a:pt x="2909847" y="3322887"/>
                  </a:cubicBezTo>
                  <a:cubicBezTo>
                    <a:pt x="2928849" y="3566667"/>
                    <a:pt x="2649666" y="3777376"/>
                    <a:pt x="2274011" y="3803832"/>
                  </a:cubicBezTo>
                  <a:cubicBezTo>
                    <a:pt x="1858891" y="3844767"/>
                    <a:pt x="1500777" y="3628085"/>
                    <a:pt x="1487622" y="3346509"/>
                  </a:cubicBezTo>
                  <a:cubicBezTo>
                    <a:pt x="1475928" y="3135800"/>
                    <a:pt x="1328297" y="2979895"/>
                    <a:pt x="1031574" y="2892965"/>
                  </a:cubicBezTo>
                  <a:cubicBezTo>
                    <a:pt x="932179" y="2862729"/>
                    <a:pt x="813782" y="2850446"/>
                    <a:pt x="702694" y="2846666"/>
                  </a:cubicBezTo>
                  <a:cubicBezTo>
                    <a:pt x="331424" y="2835327"/>
                    <a:pt x="33240" y="2656745"/>
                    <a:pt x="5467" y="2421469"/>
                  </a:cubicBezTo>
                  <a:cubicBezTo>
                    <a:pt x="-20316" y="2185248"/>
                    <a:pt x="229106" y="1972650"/>
                    <a:pt x="590144" y="1931075"/>
                  </a:cubicBezTo>
                  <a:cubicBezTo>
                    <a:pt x="632533" y="1926350"/>
                    <a:pt x="674922" y="1925406"/>
                    <a:pt x="717311" y="1922571"/>
                  </a:cubicBezTo>
                  <a:close/>
                  <a:moveTo>
                    <a:pt x="4006" y="1422728"/>
                  </a:moveTo>
                  <a:cubicBezTo>
                    <a:pt x="5467" y="1168554"/>
                    <a:pt x="324116" y="962570"/>
                    <a:pt x="717311" y="963515"/>
                  </a:cubicBezTo>
                  <a:cubicBezTo>
                    <a:pt x="1110505" y="964460"/>
                    <a:pt x="1429154" y="1170444"/>
                    <a:pt x="1427692" y="1424618"/>
                  </a:cubicBezTo>
                  <a:cubicBezTo>
                    <a:pt x="1426231" y="1678791"/>
                    <a:pt x="1109044" y="1883831"/>
                    <a:pt x="715849" y="1883831"/>
                  </a:cubicBezTo>
                  <a:cubicBezTo>
                    <a:pt x="322654" y="1883831"/>
                    <a:pt x="4006" y="1677846"/>
                    <a:pt x="4006" y="1423673"/>
                  </a:cubicBezTo>
                  <a:cubicBezTo>
                    <a:pt x="4006" y="1423673"/>
                    <a:pt x="4006" y="1422728"/>
                    <a:pt x="4006" y="1422728"/>
                  </a:cubicBezTo>
                  <a:close/>
                  <a:moveTo>
                    <a:pt x="2199465" y="2569"/>
                  </a:moveTo>
                  <a:cubicBezTo>
                    <a:pt x="1804809" y="1299"/>
                    <a:pt x="1484698" y="206664"/>
                    <a:pt x="1483237" y="461782"/>
                  </a:cubicBezTo>
                  <a:cubicBezTo>
                    <a:pt x="1481775" y="716900"/>
                    <a:pt x="1798962" y="923830"/>
                    <a:pt x="2193618" y="924775"/>
                  </a:cubicBezTo>
                  <a:cubicBezTo>
                    <a:pt x="2588275" y="925719"/>
                    <a:pt x="2908385" y="720680"/>
                    <a:pt x="2909847" y="465562"/>
                  </a:cubicBezTo>
                  <a:cubicBezTo>
                    <a:pt x="2909847" y="463672"/>
                    <a:pt x="2909847" y="462727"/>
                    <a:pt x="2909847" y="460837"/>
                  </a:cubicBezTo>
                  <a:cubicBezTo>
                    <a:pt x="2906923" y="208553"/>
                    <a:pt x="2589736" y="4459"/>
                    <a:pt x="2199465" y="2569"/>
                  </a:cubicBezTo>
                  <a:close/>
                  <a:moveTo>
                    <a:pt x="715849" y="2885407"/>
                  </a:moveTo>
                  <a:cubicBezTo>
                    <a:pt x="321193" y="2884462"/>
                    <a:pt x="1274" y="3089501"/>
                    <a:pt x="4" y="3344620"/>
                  </a:cubicBezTo>
                  <a:cubicBezTo>
                    <a:pt x="-1266" y="3599738"/>
                    <a:pt x="315346" y="3806667"/>
                    <a:pt x="710002" y="3807937"/>
                  </a:cubicBezTo>
                  <a:cubicBezTo>
                    <a:pt x="1104659" y="3809208"/>
                    <a:pt x="1424769" y="3603517"/>
                    <a:pt x="1426231" y="3348399"/>
                  </a:cubicBezTo>
                  <a:cubicBezTo>
                    <a:pt x="1426231" y="3346509"/>
                    <a:pt x="1426231" y="3345565"/>
                    <a:pt x="1426231" y="3343675"/>
                  </a:cubicBezTo>
                  <a:cubicBezTo>
                    <a:pt x="1423307" y="3091391"/>
                    <a:pt x="1106120" y="2887296"/>
                    <a:pt x="715849" y="2885407"/>
                  </a:cubicBezTo>
                  <a:close/>
                </a:path>
              </a:pathLst>
            </a:custGeom>
            <a:blipFill>
              <a:blip r:embed="rId4"/>
              <a:stretch>
                <a:fillRect l="-26689" t="-25" r="-26650" b="-44"/>
              </a:stretch>
            </a:blipFill>
          </p:spPr>
        </p:sp>
      </p:grpSp>
      <p:grpSp>
        <p:nvGrpSpPr>
          <p:cNvPr name="Group 12" id="12"/>
          <p:cNvGrpSpPr/>
          <p:nvPr/>
        </p:nvGrpSpPr>
        <p:grpSpPr>
          <a:xfrm rot="0">
            <a:off x="6368912" y="1940062"/>
            <a:ext cx="1056780" cy="105678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6605166" y="2309887"/>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08</a:t>
            </a:r>
          </a:p>
        </p:txBody>
      </p:sp>
      <p:sp>
        <p:nvSpPr>
          <p:cNvPr name="TextBox 16" id="16"/>
          <p:cNvSpPr txBox="true"/>
          <p:nvPr/>
        </p:nvSpPr>
        <p:spPr>
          <a:xfrm rot="0">
            <a:off x="1806222" y="7003985"/>
            <a:ext cx="14641519" cy="1780540"/>
          </a:xfrm>
          <a:prstGeom prst="rect">
            <a:avLst/>
          </a:prstGeom>
        </p:spPr>
        <p:txBody>
          <a:bodyPr anchor="t" rtlCol="false" tIns="0" lIns="0" bIns="0" rIns="0">
            <a:spAutoFit/>
          </a:bodyPr>
          <a:lstStyle/>
          <a:p>
            <a:pPr algn="ctr">
              <a:lnSpc>
                <a:spcPts val="4759"/>
              </a:lnSpc>
              <a:spcBef>
                <a:spcPct val="0"/>
              </a:spcBef>
            </a:pPr>
            <a:r>
              <a:rPr lang="en-US" sz="3399">
                <a:solidFill>
                  <a:srgbClr val="FFFFFF"/>
                </a:solidFill>
                <a:latin typeface="Montserrat"/>
                <a:ea typeface="Montserrat"/>
                <a:cs typeface="Montserrat"/>
                <a:sym typeface="Montserrat"/>
              </a:rPr>
              <a:t>The system simplifies complex academic topics, saves students’ study time, improves understanding and retention, provides interactive learning tools, and supports self-paced learning.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6F4F1"/>
        </a:solidFill>
      </p:bgPr>
    </p:bg>
    <p:spTree>
      <p:nvGrpSpPr>
        <p:cNvPr id="1" name=""/>
        <p:cNvGrpSpPr/>
        <p:nvPr/>
      </p:nvGrpSpPr>
      <p:grpSpPr>
        <a:xfrm>
          <a:off x="0" y="0"/>
          <a:ext cx="0" cy="0"/>
          <a:chOff x="0" y="0"/>
          <a:chExt cx="0" cy="0"/>
        </a:xfrm>
      </p:grpSpPr>
      <p:sp>
        <p:nvSpPr>
          <p:cNvPr name="Freeform 2" id="2"/>
          <p:cNvSpPr/>
          <p:nvPr/>
        </p:nvSpPr>
        <p:spPr>
          <a:xfrm flipH="false" flipV="true" rot="5400000">
            <a:off x="13300669" y="1382952"/>
            <a:ext cx="10688896" cy="7521096"/>
          </a:xfrm>
          <a:custGeom>
            <a:avLst/>
            <a:gdLst/>
            <a:ahLst/>
            <a:cxnLst/>
            <a:rect r="r" b="b" t="t" l="l"/>
            <a:pathLst>
              <a:path h="7521096" w="10688896">
                <a:moveTo>
                  <a:pt x="0" y="7521096"/>
                </a:moveTo>
                <a:lnTo>
                  <a:pt x="10688896" y="7521096"/>
                </a:lnTo>
                <a:lnTo>
                  <a:pt x="10688896" y="0"/>
                </a:lnTo>
                <a:lnTo>
                  <a:pt x="0" y="0"/>
                </a:lnTo>
                <a:lnTo>
                  <a:pt x="0" y="7521096"/>
                </a:lnTo>
                <a:close/>
              </a:path>
            </a:pathLst>
          </a:custGeom>
          <a:blipFill>
            <a:blip r:embed="rId2">
              <a:alphaModFix amt="7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516324"/>
            <a:ext cx="15832307" cy="2835157"/>
          </a:xfrm>
          <a:prstGeom prst="rect">
            <a:avLst/>
          </a:prstGeom>
        </p:spPr>
        <p:txBody>
          <a:bodyPr anchor="t" rtlCol="false" tIns="0" lIns="0" bIns="0" rIns="0">
            <a:spAutoFit/>
          </a:bodyPr>
          <a:lstStyle/>
          <a:p>
            <a:pPr algn="l" marL="0" indent="0" lvl="0">
              <a:lnSpc>
                <a:spcPts val="10882"/>
              </a:lnSpc>
              <a:spcBef>
                <a:spcPct val="0"/>
              </a:spcBef>
            </a:pPr>
            <a:r>
              <a:rPr lang="en-US" sz="10882">
                <a:solidFill>
                  <a:srgbClr val="000000"/>
                </a:solidFill>
                <a:latin typeface="Anton"/>
                <a:ea typeface="Anton"/>
                <a:cs typeface="Anton"/>
                <a:sym typeface="Anton"/>
              </a:rPr>
              <a:t>FEATURES OF AI-POWERED STUDY BUDDY</a:t>
            </a:r>
          </a:p>
        </p:txBody>
      </p:sp>
      <p:grpSp>
        <p:nvGrpSpPr>
          <p:cNvPr name="Group 4" id="4"/>
          <p:cNvGrpSpPr/>
          <p:nvPr/>
        </p:nvGrpSpPr>
        <p:grpSpPr>
          <a:xfrm rot="0">
            <a:off x="15314206" y="7794168"/>
            <a:ext cx="1056780" cy="1056780"/>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F4E47"/>
            </a:soli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5550459" y="8163993"/>
            <a:ext cx="584272" cy="374343"/>
          </a:xfrm>
          <a:prstGeom prst="rect">
            <a:avLst/>
          </a:prstGeom>
        </p:spPr>
        <p:txBody>
          <a:bodyPr anchor="t" rtlCol="false" tIns="0" lIns="0" bIns="0" rIns="0">
            <a:spAutoFit/>
          </a:bodyPr>
          <a:lstStyle/>
          <a:p>
            <a:pPr algn="ctr">
              <a:lnSpc>
                <a:spcPts val="2877"/>
              </a:lnSpc>
            </a:pPr>
            <a:r>
              <a:rPr lang="en-US" sz="2877">
                <a:solidFill>
                  <a:srgbClr val="F6F4F1"/>
                </a:solidFill>
                <a:latin typeface="Montserrat"/>
                <a:ea typeface="Montserrat"/>
                <a:cs typeface="Montserrat"/>
                <a:sym typeface="Montserrat"/>
              </a:rPr>
              <a:t>09</a:t>
            </a:r>
          </a:p>
        </p:txBody>
      </p:sp>
      <p:grpSp>
        <p:nvGrpSpPr>
          <p:cNvPr name="Group 8" id="8"/>
          <p:cNvGrpSpPr/>
          <p:nvPr/>
        </p:nvGrpSpPr>
        <p:grpSpPr>
          <a:xfrm rot="0">
            <a:off x="1028700" y="3627036"/>
            <a:ext cx="13469737" cy="843325"/>
            <a:chOff x="0" y="0"/>
            <a:chExt cx="4913013" cy="307598"/>
          </a:xfrm>
        </p:grpSpPr>
        <p:sp>
          <p:nvSpPr>
            <p:cNvPr name="Freeform 9" id="9"/>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0" id="10"/>
            <p:cNvSpPr txBox="true"/>
            <p:nvPr/>
          </p:nvSpPr>
          <p:spPr>
            <a:xfrm>
              <a:off x="0" y="-47625"/>
              <a:ext cx="4913013" cy="355223"/>
            </a:xfrm>
            <a:prstGeom prst="rect">
              <a:avLst/>
            </a:prstGeom>
          </p:spPr>
          <p:txBody>
            <a:bodyPr anchor="ctr" rtlCol="false" tIns="49246" lIns="49246" bIns="49246" rIns="49246"/>
            <a:lstStyle/>
            <a:p>
              <a:pPr algn="ctr" marL="0" indent="0" lvl="0">
                <a:lnSpc>
                  <a:spcPts val="4199"/>
                </a:lnSpc>
                <a:spcBef>
                  <a:spcPct val="0"/>
                </a:spcBef>
              </a:pPr>
              <a:r>
                <a:rPr lang="en-US" sz="2999">
                  <a:solidFill>
                    <a:srgbClr val="FFFFFF"/>
                  </a:solidFill>
                  <a:latin typeface="Montserrat"/>
                  <a:ea typeface="Montserrat"/>
                  <a:cs typeface="Montserrat"/>
                  <a:sym typeface="Montserrat"/>
                </a:rPr>
                <a:t>Concept explanation in simple terms</a:t>
              </a:r>
            </a:p>
          </p:txBody>
        </p:sp>
      </p:grpSp>
      <p:grpSp>
        <p:nvGrpSpPr>
          <p:cNvPr name="Group 11" id="11"/>
          <p:cNvGrpSpPr/>
          <p:nvPr/>
        </p:nvGrpSpPr>
        <p:grpSpPr>
          <a:xfrm rot="0">
            <a:off x="1028700" y="4746586"/>
            <a:ext cx="13469737" cy="843325"/>
            <a:chOff x="0" y="0"/>
            <a:chExt cx="4913013" cy="307598"/>
          </a:xfrm>
        </p:grpSpPr>
        <p:sp>
          <p:nvSpPr>
            <p:cNvPr name="Freeform 12" id="12"/>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3" id="13"/>
            <p:cNvSpPr txBox="true"/>
            <p:nvPr/>
          </p:nvSpPr>
          <p:spPr>
            <a:xfrm>
              <a:off x="0" y="-38100"/>
              <a:ext cx="4913013" cy="345698"/>
            </a:xfrm>
            <a:prstGeom prst="rect">
              <a:avLst/>
            </a:prstGeom>
          </p:spPr>
          <p:txBody>
            <a:bodyPr anchor="ctr" rtlCol="false" tIns="49246" lIns="49246" bIns="49246" rIns="49246"/>
            <a:lstStyle/>
            <a:p>
              <a:pPr algn="ctr">
                <a:lnSpc>
                  <a:spcPts val="2659"/>
                </a:lnSpc>
              </a:pPr>
            </a:p>
          </p:txBody>
        </p:sp>
      </p:grpSp>
      <p:grpSp>
        <p:nvGrpSpPr>
          <p:cNvPr name="Group 14" id="14"/>
          <p:cNvGrpSpPr/>
          <p:nvPr/>
        </p:nvGrpSpPr>
        <p:grpSpPr>
          <a:xfrm rot="0">
            <a:off x="1028700" y="5825743"/>
            <a:ext cx="13469737" cy="890950"/>
            <a:chOff x="0" y="0"/>
            <a:chExt cx="4913013" cy="324969"/>
          </a:xfrm>
        </p:grpSpPr>
        <p:sp>
          <p:nvSpPr>
            <p:cNvPr name="Freeform 15" id="15"/>
            <p:cNvSpPr/>
            <p:nvPr/>
          </p:nvSpPr>
          <p:spPr>
            <a:xfrm flipH="false" flipV="false" rot="0">
              <a:off x="0" y="0"/>
              <a:ext cx="4913013" cy="324969"/>
            </a:xfrm>
            <a:custGeom>
              <a:avLst/>
              <a:gdLst/>
              <a:ahLst/>
              <a:cxnLst/>
              <a:rect r="r" b="b" t="t" l="l"/>
              <a:pathLst>
                <a:path h="324969" w="4913013">
                  <a:moveTo>
                    <a:pt x="31037" y="0"/>
                  </a:moveTo>
                  <a:lnTo>
                    <a:pt x="4881976" y="0"/>
                  </a:lnTo>
                  <a:cubicBezTo>
                    <a:pt x="4890208" y="0"/>
                    <a:pt x="4898102" y="3270"/>
                    <a:pt x="4903923" y="9091"/>
                  </a:cubicBezTo>
                  <a:cubicBezTo>
                    <a:pt x="4909743" y="14911"/>
                    <a:pt x="4913013" y="22806"/>
                    <a:pt x="4913013" y="31037"/>
                  </a:cubicBezTo>
                  <a:lnTo>
                    <a:pt x="4913013" y="293932"/>
                  </a:lnTo>
                  <a:cubicBezTo>
                    <a:pt x="4913013" y="302164"/>
                    <a:pt x="4909743" y="310058"/>
                    <a:pt x="4903923" y="315879"/>
                  </a:cubicBezTo>
                  <a:cubicBezTo>
                    <a:pt x="4898102" y="321699"/>
                    <a:pt x="4890208" y="324969"/>
                    <a:pt x="4881976" y="324969"/>
                  </a:cubicBezTo>
                  <a:lnTo>
                    <a:pt x="31037" y="324969"/>
                  </a:lnTo>
                  <a:cubicBezTo>
                    <a:pt x="22806" y="324969"/>
                    <a:pt x="14911" y="321699"/>
                    <a:pt x="9091" y="315879"/>
                  </a:cubicBezTo>
                  <a:cubicBezTo>
                    <a:pt x="3270" y="310058"/>
                    <a:pt x="0" y="302164"/>
                    <a:pt x="0" y="293932"/>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6" id="16"/>
            <p:cNvSpPr txBox="true"/>
            <p:nvPr/>
          </p:nvSpPr>
          <p:spPr>
            <a:xfrm>
              <a:off x="0" y="-57150"/>
              <a:ext cx="4913013" cy="382119"/>
            </a:xfrm>
            <a:prstGeom prst="rect">
              <a:avLst/>
            </a:prstGeom>
          </p:spPr>
          <p:txBody>
            <a:bodyPr anchor="ctr" rtlCol="false" tIns="49246" lIns="49246" bIns="49246" rIns="49246"/>
            <a:lstStyle/>
            <a:p>
              <a:pPr algn="ctr" marL="0" indent="0" lvl="0">
                <a:lnSpc>
                  <a:spcPts val="4200"/>
                </a:lnSpc>
                <a:spcBef>
                  <a:spcPct val="0"/>
                </a:spcBef>
              </a:pPr>
            </a:p>
          </p:txBody>
        </p:sp>
      </p:grpSp>
      <p:grpSp>
        <p:nvGrpSpPr>
          <p:cNvPr name="Group 17" id="17"/>
          <p:cNvGrpSpPr/>
          <p:nvPr/>
        </p:nvGrpSpPr>
        <p:grpSpPr>
          <a:xfrm rot="0">
            <a:off x="1028700" y="7002443"/>
            <a:ext cx="13469737" cy="843325"/>
            <a:chOff x="0" y="0"/>
            <a:chExt cx="4913013" cy="307598"/>
          </a:xfrm>
        </p:grpSpPr>
        <p:sp>
          <p:nvSpPr>
            <p:cNvPr name="Freeform 18" id="18"/>
            <p:cNvSpPr/>
            <p:nvPr/>
          </p:nvSpPr>
          <p:spPr>
            <a:xfrm flipH="false" flipV="false" rot="0">
              <a:off x="0" y="0"/>
              <a:ext cx="4913013" cy="307598"/>
            </a:xfrm>
            <a:custGeom>
              <a:avLst/>
              <a:gdLst/>
              <a:ahLst/>
              <a:cxnLst/>
              <a:rect r="r" b="b" t="t" l="l"/>
              <a:pathLst>
                <a:path h="307598" w="4913013">
                  <a:moveTo>
                    <a:pt x="31037" y="0"/>
                  </a:moveTo>
                  <a:lnTo>
                    <a:pt x="4881976" y="0"/>
                  </a:lnTo>
                  <a:cubicBezTo>
                    <a:pt x="4890208" y="0"/>
                    <a:pt x="4898102" y="3270"/>
                    <a:pt x="4903923" y="9091"/>
                  </a:cubicBezTo>
                  <a:cubicBezTo>
                    <a:pt x="4909743" y="14911"/>
                    <a:pt x="4913013" y="22806"/>
                    <a:pt x="4913013" y="31037"/>
                  </a:cubicBezTo>
                  <a:lnTo>
                    <a:pt x="4913013" y="276561"/>
                  </a:lnTo>
                  <a:cubicBezTo>
                    <a:pt x="4913013" y="284793"/>
                    <a:pt x="4909743" y="292687"/>
                    <a:pt x="4903923" y="298508"/>
                  </a:cubicBezTo>
                  <a:cubicBezTo>
                    <a:pt x="4898102" y="304328"/>
                    <a:pt x="4890208" y="307598"/>
                    <a:pt x="4881976" y="307598"/>
                  </a:cubicBezTo>
                  <a:lnTo>
                    <a:pt x="31037" y="307598"/>
                  </a:lnTo>
                  <a:cubicBezTo>
                    <a:pt x="22806" y="307598"/>
                    <a:pt x="14911" y="304328"/>
                    <a:pt x="9091" y="298508"/>
                  </a:cubicBezTo>
                  <a:cubicBezTo>
                    <a:pt x="3270" y="292687"/>
                    <a:pt x="0" y="284793"/>
                    <a:pt x="0" y="276561"/>
                  </a:cubicBezTo>
                  <a:lnTo>
                    <a:pt x="0" y="31037"/>
                  </a:lnTo>
                  <a:cubicBezTo>
                    <a:pt x="0" y="22806"/>
                    <a:pt x="3270" y="14911"/>
                    <a:pt x="9091" y="9091"/>
                  </a:cubicBezTo>
                  <a:cubicBezTo>
                    <a:pt x="14911" y="3270"/>
                    <a:pt x="22806" y="0"/>
                    <a:pt x="31037" y="0"/>
                  </a:cubicBezTo>
                  <a:close/>
                </a:path>
              </a:pathLst>
            </a:custGeom>
            <a:solidFill>
              <a:srgbClr val="2E3034"/>
            </a:solidFill>
          </p:spPr>
        </p:sp>
        <p:sp>
          <p:nvSpPr>
            <p:cNvPr name="TextBox 19" id="19"/>
            <p:cNvSpPr txBox="true"/>
            <p:nvPr/>
          </p:nvSpPr>
          <p:spPr>
            <a:xfrm>
              <a:off x="0" y="-38100"/>
              <a:ext cx="4913013" cy="345698"/>
            </a:xfrm>
            <a:prstGeom prst="rect">
              <a:avLst/>
            </a:prstGeom>
          </p:spPr>
          <p:txBody>
            <a:bodyPr anchor="ctr" rtlCol="false" tIns="49246" lIns="49246" bIns="49246" rIns="49246"/>
            <a:lstStyle/>
            <a:p>
              <a:pPr algn="ctr">
                <a:lnSpc>
                  <a:spcPts val="2659"/>
                </a:lnSpc>
              </a:pPr>
            </a:p>
          </p:txBody>
        </p:sp>
      </p:grpSp>
      <p:grpSp>
        <p:nvGrpSpPr>
          <p:cNvPr name="Group 20" id="20"/>
          <p:cNvGrpSpPr/>
          <p:nvPr/>
        </p:nvGrpSpPr>
        <p:grpSpPr>
          <a:xfrm rot="0">
            <a:off x="1028700" y="8130372"/>
            <a:ext cx="13300404" cy="843325"/>
            <a:chOff x="0" y="0"/>
            <a:chExt cx="4851250" cy="307598"/>
          </a:xfrm>
        </p:grpSpPr>
        <p:sp>
          <p:nvSpPr>
            <p:cNvPr name="Freeform 21" id="21"/>
            <p:cNvSpPr/>
            <p:nvPr/>
          </p:nvSpPr>
          <p:spPr>
            <a:xfrm flipH="false" flipV="false" rot="0">
              <a:off x="0" y="0"/>
              <a:ext cx="4851250" cy="307598"/>
            </a:xfrm>
            <a:custGeom>
              <a:avLst/>
              <a:gdLst/>
              <a:ahLst/>
              <a:cxnLst/>
              <a:rect r="r" b="b" t="t" l="l"/>
              <a:pathLst>
                <a:path h="307598" w="4851250">
                  <a:moveTo>
                    <a:pt x="31432" y="0"/>
                  </a:moveTo>
                  <a:lnTo>
                    <a:pt x="4819817" y="0"/>
                  </a:lnTo>
                  <a:cubicBezTo>
                    <a:pt x="4828154" y="0"/>
                    <a:pt x="4836149" y="3312"/>
                    <a:pt x="4842043" y="9206"/>
                  </a:cubicBezTo>
                  <a:cubicBezTo>
                    <a:pt x="4847938" y="15101"/>
                    <a:pt x="4851250" y="23096"/>
                    <a:pt x="4851250" y="31432"/>
                  </a:cubicBezTo>
                  <a:lnTo>
                    <a:pt x="4851250" y="276166"/>
                  </a:lnTo>
                  <a:cubicBezTo>
                    <a:pt x="4851250" y="284502"/>
                    <a:pt x="4847938" y="292497"/>
                    <a:pt x="4842043" y="298392"/>
                  </a:cubicBezTo>
                  <a:cubicBezTo>
                    <a:pt x="4836149" y="304287"/>
                    <a:pt x="4828154" y="307598"/>
                    <a:pt x="4819817" y="307598"/>
                  </a:cubicBezTo>
                  <a:lnTo>
                    <a:pt x="31432" y="307598"/>
                  </a:lnTo>
                  <a:cubicBezTo>
                    <a:pt x="23096" y="307598"/>
                    <a:pt x="15101" y="304287"/>
                    <a:pt x="9206" y="298392"/>
                  </a:cubicBezTo>
                  <a:cubicBezTo>
                    <a:pt x="3312" y="292497"/>
                    <a:pt x="0" y="284502"/>
                    <a:pt x="0" y="276166"/>
                  </a:cubicBezTo>
                  <a:lnTo>
                    <a:pt x="0" y="31432"/>
                  </a:lnTo>
                  <a:cubicBezTo>
                    <a:pt x="0" y="23096"/>
                    <a:pt x="3312" y="15101"/>
                    <a:pt x="9206" y="9206"/>
                  </a:cubicBezTo>
                  <a:cubicBezTo>
                    <a:pt x="15101" y="3312"/>
                    <a:pt x="23096" y="0"/>
                    <a:pt x="31432" y="0"/>
                  </a:cubicBezTo>
                  <a:close/>
                </a:path>
              </a:pathLst>
            </a:custGeom>
            <a:solidFill>
              <a:srgbClr val="2E3034"/>
            </a:solidFill>
          </p:spPr>
        </p:sp>
        <p:sp>
          <p:nvSpPr>
            <p:cNvPr name="TextBox 22" id="22"/>
            <p:cNvSpPr txBox="true"/>
            <p:nvPr/>
          </p:nvSpPr>
          <p:spPr>
            <a:xfrm>
              <a:off x="0" y="-38100"/>
              <a:ext cx="4851250" cy="345698"/>
            </a:xfrm>
            <a:prstGeom prst="rect">
              <a:avLst/>
            </a:prstGeom>
          </p:spPr>
          <p:txBody>
            <a:bodyPr anchor="ctr" rtlCol="false" tIns="49246" lIns="49246" bIns="49246" rIns="49246"/>
            <a:lstStyle/>
            <a:p>
              <a:pPr algn="ctr">
                <a:lnSpc>
                  <a:spcPts val="2659"/>
                </a:lnSpc>
              </a:pPr>
            </a:p>
          </p:txBody>
        </p:sp>
      </p:grpSp>
      <p:sp>
        <p:nvSpPr>
          <p:cNvPr name="TextBox 23" id="23"/>
          <p:cNvSpPr txBox="true"/>
          <p:nvPr/>
        </p:nvSpPr>
        <p:spPr>
          <a:xfrm rot="0">
            <a:off x="630609" y="4860572"/>
            <a:ext cx="12537335"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Smart note summarization</a:t>
            </a:r>
          </a:p>
        </p:txBody>
      </p:sp>
      <p:sp>
        <p:nvSpPr>
          <p:cNvPr name="TextBox 24" id="24"/>
          <p:cNvSpPr txBox="true"/>
          <p:nvPr/>
        </p:nvSpPr>
        <p:spPr>
          <a:xfrm rot="0">
            <a:off x="116783" y="5980436"/>
            <a:ext cx="13469737"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Automatic quiz generation</a:t>
            </a:r>
          </a:p>
        </p:txBody>
      </p:sp>
      <p:sp>
        <p:nvSpPr>
          <p:cNvPr name="TextBox 25" id="25"/>
          <p:cNvSpPr txBox="true"/>
          <p:nvPr/>
        </p:nvSpPr>
        <p:spPr>
          <a:xfrm rot="0">
            <a:off x="592509" y="7126268"/>
            <a:ext cx="13469737"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Flashcard creation for revision</a:t>
            </a:r>
          </a:p>
        </p:txBody>
      </p:sp>
      <p:sp>
        <p:nvSpPr>
          <p:cNvPr name="TextBox 26" id="26"/>
          <p:cNvSpPr txBox="true"/>
          <p:nvPr/>
        </p:nvSpPr>
        <p:spPr>
          <a:xfrm rot="0">
            <a:off x="116783" y="8307651"/>
            <a:ext cx="13051161" cy="514350"/>
          </a:xfrm>
          <a:prstGeom prst="rect">
            <a:avLst/>
          </a:prstGeom>
        </p:spPr>
        <p:txBody>
          <a:bodyPr anchor="t" rtlCol="false" tIns="0" lIns="0" bIns="0" rIns="0">
            <a:spAutoFit/>
          </a:bodyPr>
          <a:lstStyle/>
          <a:p>
            <a:pPr algn="ctr">
              <a:lnSpc>
                <a:spcPts val="4200"/>
              </a:lnSpc>
              <a:spcBef>
                <a:spcPct val="0"/>
              </a:spcBef>
            </a:pPr>
            <a:r>
              <a:rPr lang="en-US" sz="3000">
                <a:solidFill>
                  <a:srgbClr val="FFFFFF"/>
                </a:solidFill>
                <a:latin typeface="Montserrat"/>
                <a:ea typeface="Montserrat"/>
                <a:cs typeface="Montserrat"/>
                <a:sym typeface="Montserrat"/>
              </a:rPr>
              <a:t>User-friendly interface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DAG-SSQwggc</dc:identifier>
  <dcterms:modified xsi:type="dcterms:W3CDTF">2011-08-01T06:04:30Z</dcterms:modified>
  <cp:revision>1</cp:revision>
  <dc:title>Grey Modern Minimalist Business case Study Presentation</dc:title>
</cp:coreProperties>
</file>

<file path=docProps/thumbnail.jpeg>
</file>